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8"/>
  </p:notesMasterIdLst>
  <p:sldIdLst>
    <p:sldId id="256" r:id="rId2"/>
    <p:sldId id="260" r:id="rId3"/>
    <p:sldId id="261" r:id="rId4"/>
    <p:sldId id="259" r:id="rId5"/>
    <p:sldId id="278" r:id="rId6"/>
    <p:sldId id="267" r:id="rId7"/>
    <p:sldId id="279" r:id="rId8"/>
    <p:sldId id="280" r:id="rId9"/>
    <p:sldId id="266" r:id="rId10"/>
    <p:sldId id="281" r:id="rId11"/>
    <p:sldId id="282" r:id="rId12"/>
    <p:sldId id="263" r:id="rId13"/>
    <p:sldId id="283" r:id="rId14"/>
    <p:sldId id="284" r:id="rId15"/>
    <p:sldId id="285" r:id="rId16"/>
    <p:sldId id="286" r:id="rId17"/>
  </p:sldIdLst>
  <p:sldSz cx="9144000" cy="5143500" type="screen16x9"/>
  <p:notesSz cx="6858000" cy="9144000"/>
  <p:embeddedFontLst>
    <p:embeddedFont>
      <p:font typeface="Bebas Neue" panose="020B0604020202020204" charset="0"/>
      <p:regular r:id="rId19"/>
    </p:embeddedFont>
    <p:embeddedFont>
      <p:font typeface="Calibri" panose="020F0502020204030204" pitchFamily="34" charset="0"/>
      <p:regular r:id="rId20"/>
      <p:bold r:id="rId21"/>
      <p:italic r:id="rId22"/>
      <p:boldItalic r:id="rId23"/>
    </p:embeddedFont>
    <p:embeddedFont>
      <p:font typeface="Rockwell" panose="020B0604020202020204" charset="0"/>
      <p:regular r:id="rId24"/>
      <p:bold r:id="rId25"/>
      <p:italic r:id="rId26"/>
      <p:boldItalic r:id="rId27"/>
    </p:embeddedFont>
    <p:embeddedFont>
      <p:font typeface="Bahnschrift SemiLight Condensed" panose="020B0502040204020203" pitchFamily="34" charset="0"/>
      <p:regular r:id="rId28"/>
    </p:embeddedFont>
    <p:embeddedFont>
      <p:font typeface="Modern Love" panose="020B0604020202020204" charset="0"/>
      <p:regular r:id="rId29"/>
    </p:embeddedFont>
    <p:embeddedFont>
      <p:font typeface="Elephant" panose="020B0604020202020204" charset="0"/>
      <p:regular r:id="rId30"/>
      <p:italic r:id="rId31"/>
    </p:embeddedFont>
    <p:embeddedFont>
      <p:font typeface="Oswald" panose="020B0604020202020204" charset="-52"/>
      <p:regular r:id="rId32"/>
      <p:bold r:id="rId33"/>
    </p:embeddedFont>
    <p:embeddedFont>
      <p:font typeface="Bahnschrift" panose="020B0502040204020203" pitchFamily="34" charset="0"/>
      <p:regular r:id="rId34"/>
      <p:bold r:id="rId35"/>
    </p:embeddedFont>
    <p:embeddedFont>
      <p:font typeface="DM Sans"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2" pos="2880" userDrawn="1">
          <p15:clr>
            <a:srgbClr val="A4A3A4"/>
          </p15:clr>
        </p15:guide>
        <p15:guide id="3" orient="horz" pos="985" userDrawn="1">
          <p15:clr>
            <a:srgbClr val="A4A3A4"/>
          </p15:clr>
        </p15:guide>
        <p15:guide id="4" orient="horz" pos="2414" userDrawn="1">
          <p15:clr>
            <a:srgbClr val="A4A3A4"/>
          </p15:clr>
        </p15:guide>
        <p15:guide id="5" pos="3810" userDrawn="1">
          <p15:clr>
            <a:srgbClr val="A4A3A4"/>
          </p15:clr>
        </p15:guide>
        <p15:guide id="6" pos="499" userDrawn="1">
          <p15:clr>
            <a:srgbClr val="A4A3A4"/>
          </p15:clr>
        </p15:guide>
        <p15:guide id="7" pos="6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EE1CDB-6C93-41DB-9873-259F5C4708F8}">
  <a:tblStyle styleId="{99EE1CDB-6C93-41DB-9873-259F5C4708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442" y="86"/>
      </p:cViewPr>
      <p:guideLst>
        <p:guide pos="2880"/>
        <p:guide orient="horz" pos="985"/>
        <p:guide orient="horz" pos="2414"/>
        <p:guide pos="3810"/>
        <p:guide pos="499"/>
        <p:guide pos="680"/>
      </p:guideLst>
    </p:cSldViewPr>
  </p:slideViewPr>
  <p:notesTextViewPr>
    <p:cViewPr>
      <p:scale>
        <a:sx n="1" d="1"/>
        <a:sy n="1" d="1"/>
      </p:scale>
      <p:origin x="0" y="0"/>
    </p:cViewPr>
  </p:notesTextViewPr>
  <p:notesViewPr>
    <p:cSldViewPr snapToGrid="0" showGuides="1">
      <p:cViewPr varScale="1">
        <p:scale>
          <a:sx n="83" d="100"/>
          <a:sy n="83" d="100"/>
        </p:scale>
        <p:origin x="385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7310966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266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1519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0d7ae03d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0d7ae03d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973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0d7ae03d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0d7ae03d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361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0108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0d7ae03d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0d7ae03d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405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0d7ae03d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0d7ae03d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762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0d7ae03d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0d7ae03d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6760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e84aac6d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e84aac6d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25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616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0e91f73e2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0e91f73e2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53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0e91f73e27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0e91f73e27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3801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0e91f73e27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0e91f73e27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212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0e91f73e27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0e91f73e27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7883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8490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0d7ae03d4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d7ae03d4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758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5"/>
            </a:gs>
            <a:gs pos="48000">
              <a:schemeClr val="accent4"/>
            </a:gs>
            <a:gs pos="100000">
              <a:schemeClr val="accent2"/>
            </a:gs>
          </a:gsLst>
          <a:lin ang="2698631"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967650"/>
            <a:ext cx="3972000" cy="3027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4900"/>
              <a:buNone/>
              <a:defRPr sz="5000">
                <a:solidFill>
                  <a:schemeClr val="dk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995250"/>
            <a:ext cx="4359000" cy="4095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9pPr>
          </a:lstStyle>
          <a:p>
            <a:endParaRPr/>
          </a:p>
        </p:txBody>
      </p:sp>
      <p:grpSp>
        <p:nvGrpSpPr>
          <p:cNvPr id="11" name="Google Shape;11;p2"/>
          <p:cNvGrpSpPr/>
          <p:nvPr/>
        </p:nvGrpSpPr>
        <p:grpSpPr>
          <a:xfrm rot="5400000">
            <a:off x="7002555" y="-662466"/>
            <a:ext cx="1673084" cy="3614193"/>
            <a:chOff x="7350442" y="2608992"/>
            <a:chExt cx="777239" cy="1673160"/>
          </a:xfrm>
        </p:grpSpPr>
        <p:sp>
          <p:nvSpPr>
            <p:cNvPr id="12" name="Google Shape;12;p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_1_1_1_2">
    <p:bg>
      <p:bgPr>
        <a:gradFill>
          <a:gsLst>
            <a:gs pos="0">
              <a:schemeClr val="accent2"/>
            </a:gs>
            <a:gs pos="36000">
              <a:schemeClr val="accent4"/>
            </a:gs>
            <a:gs pos="100000">
              <a:schemeClr val="accent4"/>
            </a:gs>
          </a:gsLst>
          <a:lin ang="2698631" scaled="0"/>
        </a:gradFill>
        <a:effectLst/>
      </p:bgPr>
    </p:bg>
    <p:spTree>
      <p:nvGrpSpPr>
        <p:cNvPr id="1" name="Shape 21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5540775" y="1840338"/>
            <a:ext cx="2421900" cy="10629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None/>
              <a:defRPr sz="3400"/>
            </a:lvl2pPr>
            <a:lvl3pPr lvl="2" rtl="0">
              <a:spcBef>
                <a:spcPts val="0"/>
              </a:spcBef>
              <a:spcAft>
                <a:spcPts val="0"/>
              </a:spcAft>
              <a:buSzPts val="3400"/>
              <a:buNone/>
              <a:defRPr sz="3400"/>
            </a:lvl3pPr>
            <a:lvl4pPr lvl="3" rtl="0">
              <a:spcBef>
                <a:spcPts val="0"/>
              </a:spcBef>
              <a:spcAft>
                <a:spcPts val="0"/>
              </a:spcAft>
              <a:buSzPts val="3400"/>
              <a:buNone/>
              <a:defRPr sz="3400"/>
            </a:lvl4pPr>
            <a:lvl5pPr lvl="4" rtl="0">
              <a:spcBef>
                <a:spcPts val="0"/>
              </a:spcBef>
              <a:spcAft>
                <a:spcPts val="0"/>
              </a:spcAft>
              <a:buSzPts val="3400"/>
              <a:buNone/>
              <a:defRPr sz="3400"/>
            </a:lvl5pPr>
            <a:lvl6pPr lvl="5" rtl="0">
              <a:spcBef>
                <a:spcPts val="0"/>
              </a:spcBef>
              <a:spcAft>
                <a:spcPts val="0"/>
              </a:spcAft>
              <a:buSzPts val="3400"/>
              <a:buNone/>
              <a:defRPr sz="3400"/>
            </a:lvl6pPr>
            <a:lvl7pPr lvl="6" rtl="0">
              <a:spcBef>
                <a:spcPts val="0"/>
              </a:spcBef>
              <a:spcAft>
                <a:spcPts val="0"/>
              </a:spcAft>
              <a:buSzPts val="3400"/>
              <a:buNone/>
              <a:defRPr sz="3400"/>
            </a:lvl7pPr>
            <a:lvl8pPr lvl="7" rtl="0">
              <a:spcBef>
                <a:spcPts val="0"/>
              </a:spcBef>
              <a:spcAft>
                <a:spcPts val="0"/>
              </a:spcAft>
              <a:buSzPts val="3400"/>
              <a:buNone/>
              <a:defRPr sz="3400"/>
            </a:lvl8pPr>
            <a:lvl9pPr lvl="8" rtl="0">
              <a:spcBef>
                <a:spcPts val="0"/>
              </a:spcBef>
              <a:spcAft>
                <a:spcPts val="0"/>
              </a:spcAft>
              <a:buSzPts val="3400"/>
              <a:buNone/>
              <a:defRPr sz="3400"/>
            </a:lvl9pPr>
          </a:lstStyle>
          <a:p>
            <a:endParaRPr/>
          </a:p>
        </p:txBody>
      </p:sp>
      <p:sp>
        <p:nvSpPr>
          <p:cNvPr id="22" name="Google Shape;22;p3"/>
          <p:cNvSpPr txBox="1">
            <a:spLocks noGrp="1"/>
          </p:cNvSpPr>
          <p:nvPr>
            <p:ph type="title" idx="2" hasCustomPrompt="1"/>
          </p:nvPr>
        </p:nvSpPr>
        <p:spPr>
          <a:xfrm>
            <a:off x="4768453" y="1840338"/>
            <a:ext cx="596100" cy="500400"/>
          </a:xfrm>
          <a:prstGeom prst="rect">
            <a:avLst/>
          </a:prstGeom>
        </p:spPr>
        <p:txBody>
          <a:bodyPr spcFirstLastPara="1" wrap="square" lIns="0" tIns="0" rIns="0" bIns="0" anchor="t" anchorCtr="0">
            <a:noAutofit/>
          </a:bodyPr>
          <a:lstStyle>
            <a:lvl1pPr lvl="0" algn="r" rtl="0">
              <a:spcBef>
                <a:spcPts val="0"/>
              </a:spcBef>
              <a:spcAft>
                <a:spcPts val="0"/>
              </a:spcAft>
              <a:buSzPts val="3400"/>
              <a:buNone/>
              <a:defRPr/>
            </a:lvl1pPr>
            <a:lvl2pPr lvl="1" algn="ctr" rtl="0">
              <a:spcBef>
                <a:spcPts val="0"/>
              </a:spcBef>
              <a:spcAft>
                <a:spcPts val="0"/>
              </a:spcAft>
              <a:buSzPts val="3400"/>
              <a:buNone/>
              <a:defRPr sz="3400"/>
            </a:lvl2pPr>
            <a:lvl3pPr lvl="2" algn="ctr" rtl="0">
              <a:spcBef>
                <a:spcPts val="0"/>
              </a:spcBef>
              <a:spcAft>
                <a:spcPts val="0"/>
              </a:spcAft>
              <a:buSzPts val="3400"/>
              <a:buNone/>
              <a:defRPr sz="3400"/>
            </a:lvl3pPr>
            <a:lvl4pPr lvl="3" algn="ctr" rtl="0">
              <a:spcBef>
                <a:spcPts val="0"/>
              </a:spcBef>
              <a:spcAft>
                <a:spcPts val="0"/>
              </a:spcAft>
              <a:buSzPts val="3400"/>
              <a:buNone/>
              <a:defRPr sz="3400"/>
            </a:lvl4pPr>
            <a:lvl5pPr lvl="4" algn="ctr" rtl="0">
              <a:spcBef>
                <a:spcPts val="0"/>
              </a:spcBef>
              <a:spcAft>
                <a:spcPts val="0"/>
              </a:spcAft>
              <a:buSzPts val="3400"/>
              <a:buNone/>
              <a:defRPr sz="3400"/>
            </a:lvl5pPr>
            <a:lvl6pPr lvl="5" algn="ctr" rtl="0">
              <a:spcBef>
                <a:spcPts val="0"/>
              </a:spcBef>
              <a:spcAft>
                <a:spcPts val="0"/>
              </a:spcAft>
              <a:buSzPts val="3400"/>
              <a:buNone/>
              <a:defRPr sz="3400"/>
            </a:lvl6pPr>
            <a:lvl7pPr lvl="6" algn="ctr" rtl="0">
              <a:spcBef>
                <a:spcPts val="0"/>
              </a:spcBef>
              <a:spcAft>
                <a:spcPts val="0"/>
              </a:spcAft>
              <a:buSzPts val="3400"/>
              <a:buNone/>
              <a:defRPr sz="3400"/>
            </a:lvl7pPr>
            <a:lvl8pPr lvl="7" algn="ctr" rtl="0">
              <a:spcBef>
                <a:spcPts val="0"/>
              </a:spcBef>
              <a:spcAft>
                <a:spcPts val="0"/>
              </a:spcAft>
              <a:buSzPts val="3400"/>
              <a:buNone/>
              <a:defRPr sz="3400"/>
            </a:lvl8pPr>
            <a:lvl9pPr lvl="8" algn="ctr" rtl="0">
              <a:spcBef>
                <a:spcPts val="0"/>
              </a:spcBef>
              <a:spcAft>
                <a:spcPts val="0"/>
              </a:spcAft>
              <a:buSzPts val="3400"/>
              <a:buNone/>
              <a:defRPr sz="3400"/>
            </a:lvl9pPr>
          </a:lstStyle>
          <a:p>
            <a:r>
              <a:t>xx%</a:t>
            </a:r>
          </a:p>
        </p:txBody>
      </p:sp>
      <p:sp>
        <p:nvSpPr>
          <p:cNvPr id="23" name="Google Shape;23;p3"/>
          <p:cNvSpPr txBox="1">
            <a:spLocks noGrp="1"/>
          </p:cNvSpPr>
          <p:nvPr>
            <p:ph type="subTitle" idx="1"/>
          </p:nvPr>
        </p:nvSpPr>
        <p:spPr>
          <a:xfrm>
            <a:off x="5514500" y="3055663"/>
            <a:ext cx="2421900" cy="465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SzPts val="1400"/>
              <a:buFont typeface="DM Sans"/>
              <a:buNone/>
              <a:defRPr>
                <a:latin typeface="DM Sans"/>
                <a:ea typeface="DM Sans"/>
                <a:cs typeface="DM Sans"/>
                <a:sym typeface="DM Sans"/>
              </a:defRPr>
            </a:lvl2pPr>
            <a:lvl3pPr lvl="2" algn="ctr" rtl="0">
              <a:lnSpc>
                <a:spcPct val="100000"/>
              </a:lnSpc>
              <a:spcBef>
                <a:spcPts val="0"/>
              </a:spcBef>
              <a:spcAft>
                <a:spcPts val="0"/>
              </a:spcAft>
              <a:buSzPts val="1400"/>
              <a:buFont typeface="DM Sans"/>
              <a:buNone/>
              <a:defRPr>
                <a:latin typeface="DM Sans"/>
                <a:ea typeface="DM Sans"/>
                <a:cs typeface="DM Sans"/>
                <a:sym typeface="DM Sans"/>
              </a:defRPr>
            </a:lvl3pPr>
            <a:lvl4pPr lvl="3" algn="ctr" rtl="0">
              <a:lnSpc>
                <a:spcPct val="100000"/>
              </a:lnSpc>
              <a:spcBef>
                <a:spcPts val="0"/>
              </a:spcBef>
              <a:spcAft>
                <a:spcPts val="0"/>
              </a:spcAft>
              <a:buSzPts val="1400"/>
              <a:buFont typeface="DM Sans"/>
              <a:buNone/>
              <a:defRPr>
                <a:latin typeface="DM Sans"/>
                <a:ea typeface="DM Sans"/>
                <a:cs typeface="DM Sans"/>
                <a:sym typeface="DM Sans"/>
              </a:defRPr>
            </a:lvl4pPr>
            <a:lvl5pPr lvl="4" algn="ctr" rtl="0">
              <a:lnSpc>
                <a:spcPct val="100000"/>
              </a:lnSpc>
              <a:spcBef>
                <a:spcPts val="0"/>
              </a:spcBef>
              <a:spcAft>
                <a:spcPts val="0"/>
              </a:spcAft>
              <a:buSzPts val="1400"/>
              <a:buFont typeface="DM Sans"/>
              <a:buNone/>
              <a:defRPr>
                <a:latin typeface="DM Sans"/>
                <a:ea typeface="DM Sans"/>
                <a:cs typeface="DM Sans"/>
                <a:sym typeface="DM Sans"/>
              </a:defRPr>
            </a:lvl5pPr>
            <a:lvl6pPr lvl="5" algn="ctr" rtl="0">
              <a:lnSpc>
                <a:spcPct val="100000"/>
              </a:lnSpc>
              <a:spcBef>
                <a:spcPts val="0"/>
              </a:spcBef>
              <a:spcAft>
                <a:spcPts val="0"/>
              </a:spcAft>
              <a:buSzPts val="1400"/>
              <a:buFont typeface="DM Sans"/>
              <a:buNone/>
              <a:defRPr>
                <a:latin typeface="DM Sans"/>
                <a:ea typeface="DM Sans"/>
                <a:cs typeface="DM Sans"/>
                <a:sym typeface="DM Sans"/>
              </a:defRPr>
            </a:lvl6pPr>
            <a:lvl7pPr lvl="6" algn="ctr" rtl="0">
              <a:lnSpc>
                <a:spcPct val="100000"/>
              </a:lnSpc>
              <a:spcBef>
                <a:spcPts val="0"/>
              </a:spcBef>
              <a:spcAft>
                <a:spcPts val="0"/>
              </a:spcAft>
              <a:buSzPts val="1400"/>
              <a:buFont typeface="DM Sans"/>
              <a:buNone/>
              <a:defRPr>
                <a:latin typeface="DM Sans"/>
                <a:ea typeface="DM Sans"/>
                <a:cs typeface="DM Sans"/>
                <a:sym typeface="DM Sans"/>
              </a:defRPr>
            </a:lvl7pPr>
            <a:lvl8pPr lvl="7" algn="ctr" rtl="0">
              <a:lnSpc>
                <a:spcPct val="100000"/>
              </a:lnSpc>
              <a:spcBef>
                <a:spcPts val="0"/>
              </a:spcBef>
              <a:spcAft>
                <a:spcPts val="0"/>
              </a:spcAft>
              <a:buSzPts val="1400"/>
              <a:buFont typeface="DM Sans"/>
              <a:buNone/>
              <a:defRPr>
                <a:latin typeface="DM Sans"/>
                <a:ea typeface="DM Sans"/>
                <a:cs typeface="DM Sans"/>
                <a:sym typeface="DM Sans"/>
              </a:defRPr>
            </a:lvl8pPr>
            <a:lvl9pPr lvl="8" algn="ctr" rtl="0">
              <a:lnSpc>
                <a:spcPct val="100000"/>
              </a:lnSpc>
              <a:spcBef>
                <a:spcPts val="0"/>
              </a:spcBef>
              <a:spcAft>
                <a:spcPts val="0"/>
              </a:spcAft>
              <a:buSzPts val="1400"/>
              <a:buFont typeface="DM Sans"/>
              <a:buNone/>
              <a:defRPr>
                <a:latin typeface="DM Sans"/>
                <a:ea typeface="DM Sans"/>
                <a:cs typeface="DM Sans"/>
                <a:sym typeface="DM Sans"/>
              </a:defRPr>
            </a:lvl9pPr>
          </a:lstStyle>
          <a:p>
            <a:endParaRPr/>
          </a:p>
        </p:txBody>
      </p:sp>
      <p:grpSp>
        <p:nvGrpSpPr>
          <p:cNvPr id="24" name="Google Shape;24;p3"/>
          <p:cNvGrpSpPr/>
          <p:nvPr/>
        </p:nvGrpSpPr>
        <p:grpSpPr>
          <a:xfrm rot="5400000">
            <a:off x="976911" y="3061602"/>
            <a:ext cx="1683966" cy="3637785"/>
            <a:chOff x="7350442" y="2608992"/>
            <a:chExt cx="777239" cy="1673160"/>
          </a:xfrm>
        </p:grpSpPr>
        <p:sp>
          <p:nvSpPr>
            <p:cNvPr id="25" name="Google Shape;25;p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3"/>
          <p:cNvGrpSpPr/>
          <p:nvPr/>
        </p:nvGrpSpPr>
        <p:grpSpPr>
          <a:xfrm rot="5400000" flipH="1">
            <a:off x="6568632" y="-1639800"/>
            <a:ext cx="1684044" cy="3637785"/>
            <a:chOff x="7350442" y="2608992"/>
            <a:chExt cx="777239" cy="1673160"/>
          </a:xfrm>
        </p:grpSpPr>
        <p:sp>
          <p:nvSpPr>
            <p:cNvPr id="34" name="Google Shape;34;p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sp>
        <p:nvSpPr>
          <p:cNvPr id="46" name="Google Shape;46;p5"/>
          <p:cNvSpPr txBox="1">
            <a:spLocks noGrp="1"/>
          </p:cNvSpPr>
          <p:nvPr>
            <p:ph type="subTitle" idx="1"/>
          </p:nvPr>
        </p:nvSpPr>
        <p:spPr>
          <a:xfrm>
            <a:off x="1786775" y="2952775"/>
            <a:ext cx="2386500" cy="348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a:endParaRPr/>
          </a:p>
        </p:txBody>
      </p:sp>
      <p:sp>
        <p:nvSpPr>
          <p:cNvPr id="47" name="Google Shape;47;p5"/>
          <p:cNvSpPr txBox="1">
            <a:spLocks noGrp="1"/>
          </p:cNvSpPr>
          <p:nvPr>
            <p:ph type="subTitle" idx="2"/>
          </p:nvPr>
        </p:nvSpPr>
        <p:spPr>
          <a:xfrm>
            <a:off x="4970850" y="2952775"/>
            <a:ext cx="2386500" cy="348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a:endParaRPr/>
          </a:p>
        </p:txBody>
      </p:sp>
      <p:sp>
        <p:nvSpPr>
          <p:cNvPr id="48" name="Google Shape;48;p5"/>
          <p:cNvSpPr txBox="1">
            <a:spLocks noGrp="1"/>
          </p:cNvSpPr>
          <p:nvPr>
            <p:ph type="subTitle" idx="3"/>
          </p:nvPr>
        </p:nvSpPr>
        <p:spPr>
          <a:xfrm>
            <a:off x="1786625" y="3458825"/>
            <a:ext cx="2386500" cy="11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49" name="Google Shape;49;p5"/>
          <p:cNvSpPr txBox="1">
            <a:spLocks noGrp="1"/>
          </p:cNvSpPr>
          <p:nvPr>
            <p:ph type="subTitle" idx="4"/>
          </p:nvPr>
        </p:nvSpPr>
        <p:spPr>
          <a:xfrm>
            <a:off x="4970855" y="3458825"/>
            <a:ext cx="2386500" cy="11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50" name="Google Shape;50;p5"/>
          <p:cNvSpPr txBox="1">
            <a:spLocks noGrp="1"/>
          </p:cNvSpPr>
          <p:nvPr>
            <p:ph type="title"/>
          </p:nvPr>
        </p:nvSpPr>
        <p:spPr>
          <a:xfrm>
            <a:off x="713225" y="539496"/>
            <a:ext cx="77085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321350" y="1039750"/>
            <a:ext cx="3866400" cy="5727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body" idx="1"/>
          </p:nvPr>
        </p:nvSpPr>
        <p:spPr>
          <a:xfrm>
            <a:off x="1321350" y="1984800"/>
            <a:ext cx="3866400" cy="23193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2916875" y="1499525"/>
            <a:ext cx="3357900" cy="5760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9" name="Google Shape;69;p9"/>
          <p:cNvSpPr txBox="1">
            <a:spLocks noGrp="1"/>
          </p:cNvSpPr>
          <p:nvPr>
            <p:ph type="subTitle" idx="1"/>
          </p:nvPr>
        </p:nvSpPr>
        <p:spPr>
          <a:xfrm>
            <a:off x="2916875" y="2308375"/>
            <a:ext cx="3357900" cy="13356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400"/>
              <a:buFont typeface="DM Sans"/>
              <a:buNone/>
              <a:defRPr sz="1600">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BLANK_1_1_1_2_1">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lvl1pPr lvl="0" algn="r"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BLANK_1_1_1_1_1_1_1_1">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1495425" y="1599975"/>
            <a:ext cx="13221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8" name="Google Shape;148;p21"/>
          <p:cNvSpPr txBox="1">
            <a:spLocks noGrp="1"/>
          </p:cNvSpPr>
          <p:nvPr>
            <p:ph type="subTitle" idx="1"/>
          </p:nvPr>
        </p:nvSpPr>
        <p:spPr>
          <a:xfrm>
            <a:off x="1495425" y="2003850"/>
            <a:ext cx="1322100" cy="654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9" name="Google Shape;149;p21"/>
          <p:cNvSpPr txBox="1">
            <a:spLocks noGrp="1"/>
          </p:cNvSpPr>
          <p:nvPr>
            <p:ph type="title" idx="2"/>
          </p:nvPr>
        </p:nvSpPr>
        <p:spPr>
          <a:xfrm>
            <a:off x="4211550" y="1599975"/>
            <a:ext cx="13221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0" name="Google Shape;150;p21"/>
          <p:cNvSpPr txBox="1">
            <a:spLocks noGrp="1"/>
          </p:cNvSpPr>
          <p:nvPr>
            <p:ph type="subTitle" idx="3"/>
          </p:nvPr>
        </p:nvSpPr>
        <p:spPr>
          <a:xfrm>
            <a:off x="4211550" y="2003850"/>
            <a:ext cx="1322100" cy="654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1" name="Google Shape;151;p21"/>
          <p:cNvSpPr txBox="1">
            <a:spLocks noGrp="1"/>
          </p:cNvSpPr>
          <p:nvPr>
            <p:ph type="title" idx="4"/>
          </p:nvPr>
        </p:nvSpPr>
        <p:spPr>
          <a:xfrm>
            <a:off x="1495425" y="3329975"/>
            <a:ext cx="1322100" cy="3663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2" name="Google Shape;152;p21"/>
          <p:cNvSpPr txBox="1">
            <a:spLocks noGrp="1"/>
          </p:cNvSpPr>
          <p:nvPr>
            <p:ph type="subTitle" idx="5"/>
          </p:nvPr>
        </p:nvSpPr>
        <p:spPr>
          <a:xfrm>
            <a:off x="1495425" y="3733325"/>
            <a:ext cx="1322100" cy="6552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3" name="Google Shape;153;p21"/>
          <p:cNvSpPr txBox="1">
            <a:spLocks noGrp="1"/>
          </p:cNvSpPr>
          <p:nvPr>
            <p:ph type="title" idx="6"/>
          </p:nvPr>
        </p:nvSpPr>
        <p:spPr>
          <a:xfrm>
            <a:off x="4211550" y="3329974"/>
            <a:ext cx="1322100" cy="3639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4" name="Google Shape;154;p21"/>
          <p:cNvSpPr txBox="1">
            <a:spLocks noGrp="1"/>
          </p:cNvSpPr>
          <p:nvPr>
            <p:ph type="subTitle" idx="7"/>
          </p:nvPr>
        </p:nvSpPr>
        <p:spPr>
          <a:xfrm>
            <a:off x="4211550" y="3733375"/>
            <a:ext cx="1322100" cy="654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5" name="Google Shape;155;p21"/>
          <p:cNvSpPr txBox="1">
            <a:spLocks noGrp="1"/>
          </p:cNvSpPr>
          <p:nvPr>
            <p:ph type="title" idx="8"/>
          </p:nvPr>
        </p:nvSpPr>
        <p:spPr>
          <a:xfrm>
            <a:off x="6927550" y="1599975"/>
            <a:ext cx="13221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6" name="Google Shape;156;p21"/>
          <p:cNvSpPr txBox="1">
            <a:spLocks noGrp="1"/>
          </p:cNvSpPr>
          <p:nvPr>
            <p:ph type="subTitle" idx="9"/>
          </p:nvPr>
        </p:nvSpPr>
        <p:spPr>
          <a:xfrm>
            <a:off x="6927675" y="2003838"/>
            <a:ext cx="1322100" cy="654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7" name="Google Shape;157;p21"/>
          <p:cNvSpPr txBox="1">
            <a:spLocks noGrp="1"/>
          </p:cNvSpPr>
          <p:nvPr>
            <p:ph type="title" idx="13"/>
          </p:nvPr>
        </p:nvSpPr>
        <p:spPr>
          <a:xfrm>
            <a:off x="6927675" y="3329974"/>
            <a:ext cx="1322100" cy="3639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8" name="Google Shape;158;p21"/>
          <p:cNvSpPr txBox="1">
            <a:spLocks noGrp="1"/>
          </p:cNvSpPr>
          <p:nvPr>
            <p:ph type="subTitle" idx="14"/>
          </p:nvPr>
        </p:nvSpPr>
        <p:spPr>
          <a:xfrm>
            <a:off x="6927675" y="3733375"/>
            <a:ext cx="1322100" cy="654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9" name="Google Shape;159;p21"/>
          <p:cNvSpPr txBox="1">
            <a:spLocks noGrp="1"/>
          </p:cNvSpPr>
          <p:nvPr>
            <p:ph type="title" idx="15"/>
          </p:nvPr>
        </p:nvSpPr>
        <p:spPr>
          <a:xfrm>
            <a:off x="720000" y="539500"/>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_1_1_1_1">
    <p:bg>
      <p:bgPr>
        <a:gradFill>
          <a:gsLst>
            <a:gs pos="0">
              <a:schemeClr val="accent3"/>
            </a:gs>
            <a:gs pos="44000">
              <a:schemeClr val="accent4"/>
            </a:gs>
            <a:gs pos="100000">
              <a:schemeClr val="accent5"/>
            </a:gs>
          </a:gsLst>
          <a:lin ang="2698631" scaled="0"/>
        </a:gradFill>
        <a:effectLst/>
      </p:bgPr>
    </p:bg>
    <p:spTree>
      <p:nvGrpSpPr>
        <p:cNvPr id="1" name="Shape 21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5"/>
            </a:gs>
            <a:gs pos="48000">
              <a:schemeClr val="accent4"/>
            </a:gs>
            <a:gs pos="100000">
              <a:schemeClr val="accent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496"/>
            <a:ext cx="7708500" cy="5760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400"/>
              <a:buFont typeface="Oswald"/>
              <a:buNone/>
              <a:defRPr sz="3400">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8" r:id="rId6"/>
    <p:sldLayoutId id="2147483662" r:id="rId7"/>
    <p:sldLayoutId id="2147483667"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6.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6.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ctrTitle"/>
          </p:nvPr>
        </p:nvSpPr>
        <p:spPr>
          <a:xfrm>
            <a:off x="337625" y="640276"/>
            <a:ext cx="3981157" cy="30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600" dirty="0">
                <a:solidFill>
                  <a:schemeClr val="tx1"/>
                </a:solidFill>
                <a:latin typeface="Rockwell" panose="02060603020205020403" pitchFamily="18" charset="0"/>
                <a:cs typeface="Cascadia Code" panose="020B0609020000020004" pitchFamily="49" charset="0"/>
              </a:rPr>
              <a:t>WORK-CASE </a:t>
            </a:r>
            <a:r>
              <a:rPr lang="uk-UA" sz="6600" dirty="0">
                <a:solidFill>
                  <a:schemeClr val="tx1"/>
                </a:solidFill>
                <a:latin typeface="Bahnschrift SemiLight Condensed" panose="020B0502040204020203" pitchFamily="34" charset="0"/>
                <a:cs typeface="Cascadia Code" panose="020B0609020000020004" pitchFamily="49" charset="0"/>
              </a:rPr>
              <a:t>№</a:t>
            </a:r>
            <a:r>
              <a:rPr lang="en-US" sz="6600" dirty="0">
                <a:solidFill>
                  <a:schemeClr val="tx1"/>
                </a:solidFill>
                <a:latin typeface="Rockwell" panose="02060603020205020403" pitchFamily="18" charset="0"/>
                <a:cs typeface="Cascadia Code" panose="020B0609020000020004" pitchFamily="49" charset="0"/>
              </a:rPr>
              <a:t>5</a:t>
            </a:r>
            <a:endParaRPr sz="6600" dirty="0">
              <a:solidFill>
                <a:schemeClr val="tx1"/>
              </a:solidFill>
              <a:latin typeface="Rockwell" panose="02060603020205020403" pitchFamily="18" charset="0"/>
              <a:cs typeface="Cascadia Code" panose="020B0609020000020004" pitchFamily="49" charset="0"/>
            </a:endParaRPr>
          </a:p>
        </p:txBody>
      </p:sp>
      <p:sp>
        <p:nvSpPr>
          <p:cNvPr id="230" name="Google Shape;230;p30"/>
          <p:cNvSpPr txBox="1">
            <a:spLocks noGrp="1"/>
          </p:cNvSpPr>
          <p:nvPr>
            <p:ph type="subTitle" idx="1"/>
          </p:nvPr>
        </p:nvSpPr>
        <p:spPr>
          <a:xfrm>
            <a:off x="713225" y="3995250"/>
            <a:ext cx="4359000" cy="40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latin typeface="Modern Love" panose="04090805081005020601" pitchFamily="82" charset="0"/>
              </a:rPr>
              <a:t>Create: Chehk Ivan, Dzyzyl Denis</a:t>
            </a:r>
            <a:endParaRPr dirty="0">
              <a:latin typeface="Modern Love" panose="04090805081005020601" pitchFamily="82" charset="0"/>
            </a:endParaRPr>
          </a:p>
        </p:txBody>
      </p:sp>
      <p:pic>
        <p:nvPicPr>
          <p:cNvPr id="231" name="Google Shape;231;p30"/>
          <p:cNvPicPr preferRelativeResize="0"/>
          <p:nvPr/>
        </p:nvPicPr>
        <p:blipFill>
          <a:blip r:embed="rId3">
            <a:alphaModFix/>
          </a:blip>
          <a:stretch>
            <a:fillRect/>
          </a:stretch>
        </p:blipFill>
        <p:spPr>
          <a:xfrm>
            <a:off x="4463625" y="0"/>
            <a:ext cx="4392392"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60" name="Google Shape;360;p35"/>
          <p:cNvSpPr txBox="1">
            <a:spLocks noGrp="1"/>
          </p:cNvSpPr>
          <p:nvPr>
            <p:ph type="title"/>
          </p:nvPr>
        </p:nvSpPr>
        <p:spPr>
          <a:xfrm>
            <a:off x="1360464" y="2126255"/>
            <a:ext cx="6366216" cy="1765807"/>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ru-RU" sz="3200" dirty="0"/>
              <a:t>В </a:t>
            </a:r>
            <a:r>
              <a:rPr lang="ru-RU" sz="3200" dirty="0" err="1"/>
              <a:t>чому</a:t>
            </a:r>
            <a:r>
              <a:rPr lang="ru-RU" sz="3200" dirty="0"/>
              <a:t> </a:t>
            </a:r>
            <a:r>
              <a:rPr lang="ru-RU" sz="3200" dirty="0" err="1"/>
              <a:t>різниця</a:t>
            </a:r>
            <a:r>
              <a:rPr lang="ru-RU" sz="3200" dirty="0"/>
              <a:t> при </a:t>
            </a:r>
            <a:r>
              <a:rPr lang="ru-RU" sz="3200" dirty="0" err="1"/>
              <a:t>роботі</a:t>
            </a:r>
            <a:r>
              <a:rPr lang="ru-RU" sz="3200" dirty="0"/>
              <a:t> з </a:t>
            </a:r>
            <a:r>
              <a:rPr lang="ru-RU" sz="3200" dirty="0" err="1"/>
              <a:t>периферією</a:t>
            </a:r>
            <a:r>
              <a:rPr lang="ru-RU" sz="3200" dirty="0"/>
              <a:t> у ОС </a:t>
            </a:r>
            <a:r>
              <a:rPr lang="en-US" sz="3200" dirty="0"/>
              <a:t>Linux </a:t>
            </a:r>
            <a:r>
              <a:rPr lang="ru-RU" sz="3200" dirty="0"/>
              <a:t>та ОС </a:t>
            </a:r>
            <a:r>
              <a:rPr lang="en-US" sz="3200" dirty="0"/>
              <a:t>Windows?</a:t>
            </a:r>
            <a:endParaRPr sz="3200" dirty="0">
              <a:solidFill>
                <a:schemeClr val="accent1"/>
              </a:solidFill>
              <a:latin typeface="Elephant" panose="02020904090505020303" pitchFamily="18" charset="0"/>
            </a:endParaRPr>
          </a:p>
        </p:txBody>
      </p:sp>
    </p:spTree>
    <p:extLst>
      <p:ext uri="{BB962C8B-B14F-4D97-AF65-F5344CB8AC3E}">
        <p14:creationId xmlns:p14="http://schemas.microsoft.com/office/powerpoint/2010/main" val="1342315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grpSp>
        <p:nvGrpSpPr>
          <p:cNvPr id="424" name="Google Shape;424;p37"/>
          <p:cNvGrpSpPr/>
          <p:nvPr/>
        </p:nvGrpSpPr>
        <p:grpSpPr>
          <a:xfrm rot="-5400000">
            <a:off x="681702" y="-823119"/>
            <a:ext cx="1182802" cy="2546215"/>
            <a:chOff x="7350442" y="2608992"/>
            <a:chExt cx="777239" cy="1673160"/>
          </a:xfrm>
        </p:grpSpPr>
        <p:sp>
          <p:nvSpPr>
            <p:cNvPr id="425" name="Google Shape;425;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3" name="Google Shape;433;p37"/>
          <p:cNvGrpSpPr/>
          <p:nvPr/>
        </p:nvGrpSpPr>
        <p:grpSpPr>
          <a:xfrm rot="5400000" flipH="1">
            <a:off x="7363145" y="-827538"/>
            <a:ext cx="1182802" cy="2555083"/>
            <a:chOff x="7350442" y="2608992"/>
            <a:chExt cx="777239" cy="1673160"/>
          </a:xfrm>
        </p:grpSpPr>
        <p:sp>
          <p:nvSpPr>
            <p:cNvPr id="434" name="Google Shape;434;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 name="TextBox 36">
            <a:extLst>
              <a:ext uri="{FF2B5EF4-FFF2-40B4-BE49-F238E27FC236}">
                <a16:creationId xmlns="" xmlns:a16="http://schemas.microsoft.com/office/drawing/2014/main" id="{67AD6F61-54C4-7C13-6460-F1620F1FFCE2}"/>
              </a:ext>
            </a:extLst>
          </p:cNvPr>
          <p:cNvSpPr txBox="1"/>
          <p:nvPr/>
        </p:nvSpPr>
        <p:spPr>
          <a:xfrm>
            <a:off x="683949" y="1391683"/>
            <a:ext cx="9193936" cy="3000821"/>
          </a:xfrm>
          <a:prstGeom prst="rect">
            <a:avLst/>
          </a:prstGeom>
          <a:noFill/>
        </p:spPr>
        <p:txBody>
          <a:bodyPr wrap="square">
            <a:spAutoFit/>
          </a:bodyPr>
          <a:lstStyle/>
          <a:p>
            <a:pPr>
              <a:lnSpc>
                <a:spcPct val="150000"/>
              </a:lnSpc>
            </a:pPr>
            <a:r>
              <a:rPr lang="en-GB" sz="1800" b="1" dirty="0">
                <a:solidFill>
                  <a:srgbClr val="D1D5DB"/>
                </a:solidFill>
                <a:latin typeface="Bahnschrift" panose="020B0502040204020203" pitchFamily="34" charset="0"/>
              </a:rPr>
              <a:t>Drivers:</a:t>
            </a:r>
            <a:endParaRPr lang="ru-RU" sz="1800" b="1" dirty="0">
              <a:solidFill>
                <a:srgbClr val="D1D5DB"/>
              </a:solidFill>
              <a:latin typeface="Bahnschrift" panose="020B0502040204020203" pitchFamily="34" charset="0"/>
            </a:endParaRPr>
          </a:p>
          <a:p>
            <a:pPr marL="457200" lvl="1">
              <a:lnSpc>
                <a:spcPct val="150000"/>
              </a:lnSpc>
            </a:pPr>
            <a:r>
              <a:rPr lang="en-US" sz="1800" b="1" dirty="0">
                <a:solidFill>
                  <a:srgbClr val="D1D5DB"/>
                </a:solidFill>
                <a:latin typeface="Bahnschrift" panose="020B0502040204020203" pitchFamily="34" charset="0"/>
              </a:rPr>
              <a:t>Linux: </a:t>
            </a:r>
            <a:r>
              <a:rPr lang="en-GB" sz="1800" b="1" dirty="0">
                <a:solidFill>
                  <a:srgbClr val="D1D5DB"/>
                </a:solidFill>
                <a:latin typeface="Bahnschrift" panose="020B0502040204020203" pitchFamily="34" charset="0"/>
              </a:rPr>
              <a:t>Usually already built-in.</a:t>
            </a:r>
          </a:p>
          <a:p>
            <a:pPr marL="457200" lvl="1">
              <a:lnSpc>
                <a:spcPct val="150000"/>
              </a:lnSpc>
            </a:pPr>
            <a:r>
              <a:rPr lang="en-US" sz="1800" b="1" dirty="0">
                <a:solidFill>
                  <a:srgbClr val="D1D5DB"/>
                </a:solidFill>
                <a:latin typeface="Bahnschrift" panose="020B0502040204020203" pitchFamily="34" charset="0"/>
              </a:rPr>
              <a:t>Windows: You usually need to install drivers separately.</a:t>
            </a:r>
            <a:endParaRPr lang="ru-RU" sz="1800" b="1" dirty="0">
              <a:solidFill>
                <a:srgbClr val="D1D5DB"/>
              </a:solidFill>
              <a:latin typeface="Bahnschrift" panose="020B0502040204020203" pitchFamily="34" charset="0"/>
            </a:endParaRPr>
          </a:p>
          <a:p>
            <a:pPr marL="457200" lvl="1" algn="l">
              <a:lnSpc>
                <a:spcPct val="150000"/>
              </a:lnSpc>
            </a:pPr>
            <a:endParaRPr lang="ru-RU" sz="1800" b="1" dirty="0">
              <a:solidFill>
                <a:srgbClr val="D1D5DB"/>
              </a:solidFill>
              <a:latin typeface="Bahnschrift" panose="020B0502040204020203" pitchFamily="34" charset="0"/>
            </a:endParaRPr>
          </a:p>
          <a:p>
            <a:pPr>
              <a:lnSpc>
                <a:spcPct val="150000"/>
              </a:lnSpc>
            </a:pPr>
            <a:r>
              <a:rPr lang="en-US" sz="1800" b="1" dirty="0">
                <a:solidFill>
                  <a:srgbClr val="D1D5DB"/>
                </a:solidFill>
                <a:latin typeface="Bahnschrift" panose="020B0502040204020203" pitchFamily="34" charset="0"/>
              </a:rPr>
              <a:t>Mounting flash drives and external drives:</a:t>
            </a:r>
            <a:endParaRPr lang="ru-RU" sz="1800" b="1" dirty="0">
              <a:solidFill>
                <a:srgbClr val="D1D5DB"/>
              </a:solidFill>
              <a:latin typeface="Bahnschrift" panose="020B0502040204020203" pitchFamily="34" charset="0"/>
            </a:endParaRPr>
          </a:p>
          <a:p>
            <a:pPr marL="457200" lvl="1">
              <a:lnSpc>
                <a:spcPct val="150000"/>
              </a:lnSpc>
            </a:pPr>
            <a:r>
              <a:rPr lang="en-US" sz="1800" b="1" dirty="0">
                <a:solidFill>
                  <a:srgbClr val="D1D5DB"/>
                </a:solidFill>
                <a:latin typeface="Bahnschrift" panose="020B0502040204020203" pitchFamily="34" charset="0"/>
              </a:rPr>
              <a:t>Linux: </a:t>
            </a:r>
            <a:r>
              <a:rPr lang="en-GB" sz="1800" b="1" dirty="0">
                <a:solidFill>
                  <a:srgbClr val="D1D5DB"/>
                </a:solidFill>
                <a:latin typeface="Bahnschrift" panose="020B0502040204020203" pitchFamily="34" charset="0"/>
              </a:rPr>
              <a:t>Usually mounts devices automatically.</a:t>
            </a:r>
            <a:endParaRPr lang="ru-RU" sz="1800" b="1" dirty="0">
              <a:solidFill>
                <a:srgbClr val="D1D5DB"/>
              </a:solidFill>
              <a:latin typeface="Bahnschrift" panose="020B0502040204020203" pitchFamily="34" charset="0"/>
            </a:endParaRPr>
          </a:p>
          <a:p>
            <a:pPr marL="457200" lvl="1">
              <a:lnSpc>
                <a:spcPct val="150000"/>
              </a:lnSpc>
            </a:pPr>
            <a:r>
              <a:rPr lang="en-US" sz="1800" b="1" dirty="0">
                <a:solidFill>
                  <a:srgbClr val="D1D5DB"/>
                </a:solidFill>
                <a:latin typeface="Bahnschrift" panose="020B0502040204020203" pitchFamily="34" charset="0"/>
              </a:rPr>
              <a:t>Windows: Sometimes you need to choose an opening option.	</a:t>
            </a:r>
            <a:endParaRPr lang="ru-RU" sz="1800" b="1" dirty="0">
              <a:solidFill>
                <a:srgbClr val="D1D5DB"/>
              </a:solidFill>
              <a:latin typeface="Bahnschrift" panose="020B0502040204020203" pitchFamily="34" charset="0"/>
            </a:endParaRPr>
          </a:p>
        </p:txBody>
      </p:sp>
      <p:pic>
        <p:nvPicPr>
          <p:cNvPr id="2" name="Picture 2" descr="Windows 11 1080x1080 icon, for those of you who need it... :  r/Windows_Redesign">
            <a:extLst>
              <a:ext uri="{FF2B5EF4-FFF2-40B4-BE49-F238E27FC236}">
                <a16:creationId xmlns="" xmlns:a16="http://schemas.microsoft.com/office/drawing/2014/main" id="{B7C88E2A-B753-200B-C5C1-2214AC02652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815524" y="2343440"/>
            <a:ext cx="251782" cy="2517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Linux — Википедия">
            <a:extLst>
              <a:ext uri="{FF2B5EF4-FFF2-40B4-BE49-F238E27FC236}">
                <a16:creationId xmlns="" xmlns:a16="http://schemas.microsoft.com/office/drawing/2014/main" id="{D6759A7C-39D0-07B4-F4BB-F96BCD3489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524" y="1906230"/>
            <a:ext cx="251782" cy="298381"/>
          </a:xfrm>
          <a:prstGeom prst="rect">
            <a:avLst/>
          </a:prstGeom>
          <a:extLst>
            <a:ext uri="{909E8E84-426E-40DD-AFC4-6F175D3DCCD1}">
              <a14:hiddenFill xmlns:a14="http://schemas.microsoft.com/office/drawing/2010/main">
                <a:solidFill>
                  <a:srgbClr val="FFFFFF"/>
                </a:solidFill>
              </a14:hiddenFill>
            </a:ext>
          </a:extLst>
        </p:spPr>
      </p:pic>
      <p:pic>
        <p:nvPicPr>
          <p:cNvPr id="4" name="Picture 2" descr="Windows 11 1080x1080 icon, for those of you who need it... :  r/Windows_Redesign">
            <a:extLst>
              <a:ext uri="{FF2B5EF4-FFF2-40B4-BE49-F238E27FC236}">
                <a16:creationId xmlns="" xmlns:a16="http://schemas.microsoft.com/office/drawing/2014/main" id="{72EAE7D1-E5D9-D7BE-F187-71274A99B56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815524" y="4004915"/>
            <a:ext cx="251782" cy="2517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inux — Википедия">
            <a:extLst>
              <a:ext uri="{FF2B5EF4-FFF2-40B4-BE49-F238E27FC236}">
                <a16:creationId xmlns="" xmlns:a16="http://schemas.microsoft.com/office/drawing/2014/main" id="{F420BCFE-9279-465F-60A9-4C05CD018E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524" y="3567705"/>
            <a:ext cx="251782" cy="29838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491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39" name="TextBox 38">
            <a:extLst>
              <a:ext uri="{FF2B5EF4-FFF2-40B4-BE49-F238E27FC236}">
                <a16:creationId xmlns="" xmlns:a16="http://schemas.microsoft.com/office/drawing/2014/main" id="{356E1D35-97C8-6299-B7E0-28747C986E5C}"/>
              </a:ext>
            </a:extLst>
          </p:cNvPr>
          <p:cNvSpPr txBox="1"/>
          <p:nvPr/>
        </p:nvSpPr>
        <p:spPr>
          <a:xfrm>
            <a:off x="574765" y="1307237"/>
            <a:ext cx="8390710" cy="3000821"/>
          </a:xfrm>
          <a:prstGeom prst="rect">
            <a:avLst/>
          </a:prstGeom>
          <a:noFill/>
        </p:spPr>
        <p:txBody>
          <a:bodyPr wrap="square">
            <a:spAutoFit/>
          </a:bodyPr>
          <a:lstStyle/>
          <a:p>
            <a:pPr>
              <a:lnSpc>
                <a:spcPct val="150000"/>
              </a:lnSpc>
            </a:pPr>
            <a:r>
              <a:rPr lang="en-GB" sz="1800" b="1" dirty="0">
                <a:solidFill>
                  <a:srgbClr val="D1D5DB"/>
                </a:solidFill>
                <a:latin typeface="Bahnschrift" panose="020B0502040204020203" pitchFamily="34" charset="0"/>
              </a:rPr>
              <a:t>Availability of programs:</a:t>
            </a:r>
            <a:endParaRPr lang="ru-RU" sz="1800" b="1" dirty="0">
              <a:solidFill>
                <a:srgbClr val="D1D5DB"/>
              </a:solidFill>
              <a:latin typeface="Bahnschrift" panose="020B0502040204020203" pitchFamily="34" charset="0"/>
            </a:endParaRPr>
          </a:p>
          <a:p>
            <a:pPr marL="457200" lvl="1">
              <a:lnSpc>
                <a:spcPct val="150000"/>
              </a:lnSpc>
            </a:pPr>
            <a:r>
              <a:rPr lang="en-US" sz="1800" b="1" dirty="0">
                <a:solidFill>
                  <a:srgbClr val="D1D5DB"/>
                </a:solidFill>
                <a:latin typeface="Bahnschrift" panose="020B0502040204020203" pitchFamily="34" charset="0"/>
              </a:rPr>
              <a:t>Linux: Free and open source alternatives for many applications.</a:t>
            </a:r>
            <a:endParaRPr lang="ru-RU" sz="1800" b="1" dirty="0">
              <a:solidFill>
                <a:srgbClr val="D1D5DB"/>
              </a:solidFill>
              <a:latin typeface="Bahnschrift" panose="020B0502040204020203" pitchFamily="34" charset="0"/>
            </a:endParaRPr>
          </a:p>
          <a:p>
            <a:pPr marL="457200" lvl="1">
              <a:lnSpc>
                <a:spcPct val="150000"/>
              </a:lnSpc>
            </a:pPr>
            <a:r>
              <a:rPr lang="en-US" sz="1800" b="1" dirty="0">
                <a:solidFill>
                  <a:srgbClr val="D1D5DB"/>
                </a:solidFill>
                <a:latin typeface="Bahnschrift" panose="020B0502040204020203" pitchFamily="34" charset="0"/>
              </a:rPr>
              <a:t>Windows: </a:t>
            </a:r>
            <a:r>
              <a:rPr lang="en-GB" sz="1800" b="1" dirty="0">
                <a:solidFill>
                  <a:srgbClr val="D1D5DB"/>
                </a:solidFill>
                <a:latin typeface="Bahnschrift" panose="020B0502040204020203" pitchFamily="34" charset="0"/>
              </a:rPr>
              <a:t>More commercial applications.</a:t>
            </a:r>
            <a:endParaRPr lang="ru-RU" sz="1800" b="1" dirty="0">
              <a:solidFill>
                <a:srgbClr val="D1D5DB"/>
              </a:solidFill>
              <a:latin typeface="Bahnschrift" panose="020B0502040204020203" pitchFamily="34" charset="0"/>
            </a:endParaRPr>
          </a:p>
          <a:p>
            <a:pPr marL="457200" lvl="1" algn="l">
              <a:lnSpc>
                <a:spcPct val="150000"/>
              </a:lnSpc>
            </a:pPr>
            <a:endParaRPr lang="en-US" sz="1800" b="1" dirty="0">
              <a:solidFill>
                <a:srgbClr val="D1D5DB"/>
              </a:solidFill>
              <a:latin typeface="Bahnschrift" panose="020B0502040204020203" pitchFamily="34" charset="0"/>
            </a:endParaRPr>
          </a:p>
          <a:p>
            <a:pPr lvl="1">
              <a:lnSpc>
                <a:spcPct val="150000"/>
              </a:lnSpc>
            </a:pPr>
            <a:r>
              <a:rPr lang="en-GB" sz="1800" b="1" dirty="0">
                <a:solidFill>
                  <a:srgbClr val="D1D5DB"/>
                </a:solidFill>
                <a:latin typeface="Bahnschrift" panose="020B0502040204020203" pitchFamily="34" charset="0"/>
              </a:rPr>
              <a:t>User interface:</a:t>
            </a:r>
            <a:endParaRPr lang="ru-RU" sz="1800" b="1" dirty="0">
              <a:solidFill>
                <a:srgbClr val="D1D5DB"/>
              </a:solidFill>
              <a:latin typeface="Bahnschrift" panose="020B0502040204020203" pitchFamily="34" charset="0"/>
            </a:endParaRPr>
          </a:p>
          <a:p>
            <a:pPr marL="457200" lvl="1">
              <a:lnSpc>
                <a:spcPct val="150000"/>
              </a:lnSpc>
            </a:pPr>
            <a:r>
              <a:rPr lang="en-US" sz="1800" b="1" dirty="0">
                <a:solidFill>
                  <a:srgbClr val="D1D5DB"/>
                </a:solidFill>
                <a:latin typeface="Bahnschrift" panose="020B0502040204020203" pitchFamily="34" charset="0"/>
              </a:rPr>
              <a:t>Linux: More emphasis on command line and flexibility.</a:t>
            </a:r>
            <a:endParaRPr lang="ru-RU" sz="1800" b="1" dirty="0">
              <a:solidFill>
                <a:srgbClr val="D1D5DB"/>
              </a:solidFill>
              <a:latin typeface="Bahnschrift" panose="020B0502040204020203" pitchFamily="34" charset="0"/>
            </a:endParaRPr>
          </a:p>
          <a:p>
            <a:pPr marL="457200" lvl="1">
              <a:lnSpc>
                <a:spcPct val="150000"/>
              </a:lnSpc>
            </a:pPr>
            <a:r>
              <a:rPr lang="en-US" sz="1800" b="1" dirty="0">
                <a:solidFill>
                  <a:srgbClr val="D1D5DB"/>
                </a:solidFill>
                <a:latin typeface="Bahnschrift" panose="020B0502040204020203" pitchFamily="34" charset="0"/>
              </a:rPr>
              <a:t>Windows: Simplified GUI for most users</a:t>
            </a:r>
            <a:r>
              <a:rPr lang="ru-RU" sz="1800" b="1" dirty="0">
                <a:solidFill>
                  <a:srgbClr val="D1D5DB"/>
                </a:solidFill>
                <a:latin typeface="Bahnschrift" panose="020B0502040204020203" pitchFamily="34" charset="0"/>
              </a:rPr>
              <a:t>.</a:t>
            </a:r>
          </a:p>
        </p:txBody>
      </p:sp>
      <p:grpSp>
        <p:nvGrpSpPr>
          <p:cNvPr id="424" name="Google Shape;424;p37"/>
          <p:cNvGrpSpPr/>
          <p:nvPr/>
        </p:nvGrpSpPr>
        <p:grpSpPr>
          <a:xfrm rot="-5400000">
            <a:off x="681702" y="-823119"/>
            <a:ext cx="1182802" cy="2546215"/>
            <a:chOff x="7350442" y="2608992"/>
            <a:chExt cx="777239" cy="1673160"/>
          </a:xfrm>
        </p:grpSpPr>
        <p:sp>
          <p:nvSpPr>
            <p:cNvPr id="425" name="Google Shape;425;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3" name="Google Shape;433;p37"/>
          <p:cNvGrpSpPr/>
          <p:nvPr/>
        </p:nvGrpSpPr>
        <p:grpSpPr>
          <a:xfrm rot="5400000" flipH="1">
            <a:off x="7363145" y="-827538"/>
            <a:ext cx="1182802" cy="2555083"/>
            <a:chOff x="7350442" y="2608992"/>
            <a:chExt cx="777239" cy="1673160"/>
          </a:xfrm>
        </p:grpSpPr>
        <p:sp>
          <p:nvSpPr>
            <p:cNvPr id="434" name="Google Shape;434;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026" name="Picture 2" descr="Windows 11 1080x1080 icon, for those of you who need it... :  r/Windows_Redesign">
            <a:extLst>
              <a:ext uri="{FF2B5EF4-FFF2-40B4-BE49-F238E27FC236}">
                <a16:creationId xmlns="" xmlns:a16="http://schemas.microsoft.com/office/drawing/2014/main" id="{108747DA-52A3-2537-C193-863C7B6BA3B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823144" y="2261559"/>
            <a:ext cx="251782" cy="2517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nux — Википедия">
            <a:extLst>
              <a:ext uri="{FF2B5EF4-FFF2-40B4-BE49-F238E27FC236}">
                <a16:creationId xmlns="" xmlns:a16="http://schemas.microsoft.com/office/drawing/2014/main" id="{621401AB-2996-4F91-10E1-68D515C134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144" y="1824349"/>
            <a:ext cx="251782" cy="298381"/>
          </a:xfrm>
          <a:prstGeom prst="rect">
            <a:avLst/>
          </a:prstGeom>
          <a:extLst>
            <a:ext uri="{909E8E84-426E-40DD-AFC4-6F175D3DCCD1}">
              <a14:hiddenFill xmlns:a14="http://schemas.microsoft.com/office/drawing/2010/main">
                <a:solidFill>
                  <a:srgbClr val="FFFFFF"/>
                </a:solidFill>
              </a14:hiddenFill>
            </a:ext>
          </a:extLst>
        </p:spPr>
      </p:pic>
      <p:pic>
        <p:nvPicPr>
          <p:cNvPr id="43" name="Picture 2" descr="Windows 11 1080x1080 icon, for those of you who need it... :  r/Windows_Redesign">
            <a:extLst>
              <a:ext uri="{FF2B5EF4-FFF2-40B4-BE49-F238E27FC236}">
                <a16:creationId xmlns="" xmlns:a16="http://schemas.microsoft.com/office/drawing/2014/main" id="{544E35F3-005A-F7D7-2F57-7DC0B6CC308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823144" y="3953896"/>
            <a:ext cx="251782" cy="25178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Linux — Википедия">
            <a:extLst>
              <a:ext uri="{FF2B5EF4-FFF2-40B4-BE49-F238E27FC236}">
                <a16:creationId xmlns="" xmlns:a16="http://schemas.microsoft.com/office/drawing/2014/main" id="{C1A53733-94A4-B31B-B18E-B8851D213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144" y="3471119"/>
            <a:ext cx="251782" cy="298381"/>
          </a:xfrm>
          <a:prstGeom prst="rect">
            <a:avLst/>
          </a:prstGeom>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60" name="Google Shape;360;p35"/>
          <p:cNvSpPr txBox="1">
            <a:spLocks noGrp="1"/>
          </p:cNvSpPr>
          <p:nvPr>
            <p:ph type="title"/>
          </p:nvPr>
        </p:nvSpPr>
        <p:spPr>
          <a:xfrm>
            <a:off x="492868" y="966281"/>
            <a:ext cx="7843412" cy="2504249"/>
          </a:xfrm>
          <a:prstGeom prst="rect">
            <a:avLst/>
          </a:prstGeom>
        </p:spPr>
        <p:txBody>
          <a:bodyPr spcFirstLastPara="1" wrap="square" lIns="0" tIns="0" rIns="0" bIns="0" anchor="t" anchorCtr="0">
            <a:noAutofit/>
          </a:bodyPr>
          <a:lstStyle/>
          <a:p>
            <a:pPr lvl="0" algn="ctr"/>
            <a:r>
              <a:rPr lang="uk-UA" sz="3200" dirty="0"/>
              <a:t> Підключіть до вашої віртуальної машини зі встановленою ОС </a:t>
            </a:r>
            <a:r>
              <a:rPr lang="en-GB" sz="3200" dirty="0"/>
              <a:t>Linux </a:t>
            </a:r>
            <a:r>
              <a:rPr lang="uk-UA" sz="3200" dirty="0"/>
              <a:t>флешку та принтер (за можливості) та через графічний інтерфейс скопіюйте один файл з флешки на віртуальну машину та роздрукуйте його (такі ж самі дії повторіть, але з іншим файлом через команди в терміналі</a:t>
            </a:r>
            <a:r>
              <a:rPr lang="uk-UA" sz="3200" dirty="0" smtClean="0"/>
              <a:t>). (</a:t>
            </a:r>
            <a:r>
              <a:rPr lang="uk-UA" sz="3200" smtClean="0"/>
              <a:t>Виконав </a:t>
            </a:r>
            <a:r>
              <a:rPr lang="uk-UA" sz="3200" smtClean="0"/>
              <a:t>Дзизиль Д.Є</a:t>
            </a:r>
            <a:r>
              <a:rPr lang="uk-UA" sz="3200" dirty="0" smtClean="0"/>
              <a:t>.)</a:t>
            </a:r>
            <a:endParaRPr sz="3200" dirty="0">
              <a:solidFill>
                <a:schemeClr val="accent1"/>
              </a:solidFill>
              <a:latin typeface="Elephant" panose="02020904090505020303" pitchFamily="18" charset="0"/>
            </a:endParaRPr>
          </a:p>
        </p:txBody>
      </p:sp>
    </p:spTree>
    <p:extLst>
      <p:ext uri="{BB962C8B-B14F-4D97-AF65-F5344CB8AC3E}">
        <p14:creationId xmlns:p14="http://schemas.microsoft.com/office/powerpoint/2010/main" val="2794772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grpSp>
        <p:nvGrpSpPr>
          <p:cNvPr id="424" name="Google Shape;424;p37"/>
          <p:cNvGrpSpPr/>
          <p:nvPr/>
        </p:nvGrpSpPr>
        <p:grpSpPr>
          <a:xfrm rot="-5400000">
            <a:off x="681702" y="-823119"/>
            <a:ext cx="1182802" cy="2546215"/>
            <a:chOff x="7350442" y="2608992"/>
            <a:chExt cx="777239" cy="1673160"/>
          </a:xfrm>
        </p:grpSpPr>
        <p:sp>
          <p:nvSpPr>
            <p:cNvPr id="425" name="Google Shape;425;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3" name="Google Shape;433;p37"/>
          <p:cNvGrpSpPr/>
          <p:nvPr/>
        </p:nvGrpSpPr>
        <p:grpSpPr>
          <a:xfrm rot="5400000" flipH="1">
            <a:off x="7363145" y="-827538"/>
            <a:ext cx="1182802" cy="2555083"/>
            <a:chOff x="7350442" y="2608992"/>
            <a:chExt cx="777239" cy="1673160"/>
          </a:xfrm>
        </p:grpSpPr>
        <p:sp>
          <p:nvSpPr>
            <p:cNvPr id="434" name="Google Shape;434;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 name="Прямоугольник 5"/>
          <p:cNvSpPr/>
          <p:nvPr/>
        </p:nvSpPr>
        <p:spPr>
          <a:xfrm>
            <a:off x="1870954" y="832626"/>
            <a:ext cx="5243208" cy="1477328"/>
          </a:xfrm>
          <a:prstGeom prst="rect">
            <a:avLst/>
          </a:prstGeom>
        </p:spPr>
        <p:txBody>
          <a:bodyPr wrap="square">
            <a:spAutoFit/>
          </a:bodyPr>
          <a:lstStyle/>
          <a:p>
            <a:r>
              <a:rPr lang="uk-UA" sz="1800" b="1" dirty="0" err="1">
                <a:solidFill>
                  <a:srgbClr val="D1D5DB"/>
                </a:solidFill>
                <a:latin typeface="Bahnschrift" panose="020B0502040204020203" pitchFamily="34" charset="0"/>
                <a:sym typeface="Oswald"/>
              </a:rPr>
              <a:t>To</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connect</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the</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flash</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drive</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and</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printer</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open</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the</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virtual</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machine's</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settings</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go</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to</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the</a:t>
            </a:r>
            <a:r>
              <a:rPr lang="uk-UA" sz="1800" b="1" dirty="0">
                <a:solidFill>
                  <a:srgbClr val="D1D5DB"/>
                </a:solidFill>
                <a:latin typeface="Bahnschrift" panose="020B0502040204020203" pitchFamily="34" charset="0"/>
                <a:sym typeface="Oswald"/>
              </a:rPr>
              <a:t> USB </a:t>
            </a:r>
            <a:r>
              <a:rPr lang="uk-UA" sz="1800" b="1" dirty="0" err="1">
                <a:solidFill>
                  <a:srgbClr val="D1D5DB"/>
                </a:solidFill>
                <a:latin typeface="Bahnschrift" panose="020B0502040204020203" pitchFamily="34" charset="0"/>
                <a:sym typeface="Oswald"/>
              </a:rPr>
              <a:t>menu</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click</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on</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Adds</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new</a:t>
            </a:r>
            <a:r>
              <a:rPr lang="uk-UA" sz="1800" b="1" dirty="0">
                <a:solidFill>
                  <a:srgbClr val="D1D5DB"/>
                </a:solidFill>
                <a:latin typeface="Bahnschrift" panose="020B0502040204020203" pitchFamily="34" charset="0"/>
                <a:sym typeface="Oswald"/>
              </a:rPr>
              <a:t> USB" </a:t>
            </a:r>
            <a:r>
              <a:rPr lang="uk-UA" sz="1800" b="1" dirty="0" err="1">
                <a:solidFill>
                  <a:srgbClr val="D1D5DB"/>
                </a:solidFill>
                <a:latin typeface="Bahnschrift" panose="020B0502040204020203" pitchFamily="34" charset="0"/>
                <a:sym typeface="Oswald"/>
              </a:rPr>
              <a:t>then</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add</a:t>
            </a:r>
            <a:r>
              <a:rPr lang="uk-UA" sz="1800" b="1" dirty="0">
                <a:solidFill>
                  <a:srgbClr val="D1D5DB"/>
                </a:solidFill>
                <a:latin typeface="Bahnschrift" panose="020B0502040204020203" pitchFamily="34" charset="0"/>
                <a:sym typeface="Oswald"/>
              </a:rPr>
              <a:t> a </a:t>
            </a:r>
            <a:r>
              <a:rPr lang="uk-UA" sz="1800" b="1" dirty="0" err="1">
                <a:solidFill>
                  <a:srgbClr val="D1D5DB"/>
                </a:solidFill>
                <a:latin typeface="Bahnschrift" panose="020B0502040204020203" pitchFamily="34" charset="0"/>
                <a:sym typeface="Oswald"/>
              </a:rPr>
              <a:t>flash</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drive</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and</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printer</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After</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that</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you</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can</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start</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your</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virtual</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machine</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and</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this</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devices</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will</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be</a:t>
            </a:r>
            <a:r>
              <a:rPr lang="uk-UA" sz="1800" b="1" dirty="0">
                <a:solidFill>
                  <a:srgbClr val="D1D5DB"/>
                </a:solidFill>
                <a:latin typeface="Bahnschrift" panose="020B0502040204020203" pitchFamily="34" charset="0"/>
                <a:sym typeface="Oswald"/>
              </a:rPr>
              <a:t> </a:t>
            </a:r>
            <a:r>
              <a:rPr lang="uk-UA" sz="1800" b="1" dirty="0" err="1">
                <a:solidFill>
                  <a:srgbClr val="D1D5DB"/>
                </a:solidFill>
                <a:latin typeface="Bahnschrift" panose="020B0502040204020203" pitchFamily="34" charset="0"/>
                <a:sym typeface="Oswald"/>
              </a:rPr>
              <a:t>connected</a:t>
            </a:r>
            <a:r>
              <a:rPr lang="uk-UA" sz="1800" b="1" dirty="0">
                <a:solidFill>
                  <a:srgbClr val="D1D5DB"/>
                </a:solidFill>
                <a:latin typeface="Bahnschrift" panose="020B0502040204020203" pitchFamily="34" charset="0"/>
                <a:sym typeface="Oswald"/>
              </a:rPr>
              <a:t>.</a:t>
            </a:r>
          </a:p>
        </p:txBody>
      </p:sp>
      <p:pic>
        <p:nvPicPr>
          <p:cNvPr id="7" name="Рисунок 6"/>
          <p:cNvPicPr>
            <a:picLocks noChangeAspect="1"/>
          </p:cNvPicPr>
          <p:nvPr/>
        </p:nvPicPr>
        <p:blipFill>
          <a:blip r:embed="rId3"/>
          <a:stretch>
            <a:fillRect/>
          </a:stretch>
        </p:blipFill>
        <p:spPr>
          <a:xfrm>
            <a:off x="1323086" y="2412460"/>
            <a:ext cx="2925702" cy="2286993"/>
          </a:xfrm>
          <a:prstGeom prst="rect">
            <a:avLst/>
          </a:prstGeom>
        </p:spPr>
      </p:pic>
      <p:pic>
        <p:nvPicPr>
          <p:cNvPr id="8" name="Рисунок 7"/>
          <p:cNvPicPr>
            <a:picLocks noChangeAspect="1"/>
          </p:cNvPicPr>
          <p:nvPr/>
        </p:nvPicPr>
        <p:blipFill>
          <a:blip r:embed="rId4"/>
          <a:stretch>
            <a:fillRect/>
          </a:stretch>
        </p:blipFill>
        <p:spPr>
          <a:xfrm>
            <a:off x="4584970" y="2395437"/>
            <a:ext cx="2743690" cy="2339501"/>
          </a:xfrm>
          <a:prstGeom prst="rect">
            <a:avLst/>
          </a:prstGeom>
        </p:spPr>
      </p:pic>
    </p:spTree>
    <p:extLst>
      <p:ext uri="{BB962C8B-B14F-4D97-AF65-F5344CB8AC3E}">
        <p14:creationId xmlns:p14="http://schemas.microsoft.com/office/powerpoint/2010/main" val="2951216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grpSp>
        <p:nvGrpSpPr>
          <p:cNvPr id="424" name="Google Shape;424;p37"/>
          <p:cNvGrpSpPr/>
          <p:nvPr/>
        </p:nvGrpSpPr>
        <p:grpSpPr>
          <a:xfrm rot="-5400000">
            <a:off x="681702" y="-823119"/>
            <a:ext cx="1182802" cy="2546215"/>
            <a:chOff x="7350442" y="2608992"/>
            <a:chExt cx="777239" cy="1673160"/>
          </a:xfrm>
        </p:grpSpPr>
        <p:sp>
          <p:nvSpPr>
            <p:cNvPr id="425" name="Google Shape;425;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3" name="Google Shape;433;p37"/>
          <p:cNvGrpSpPr/>
          <p:nvPr/>
        </p:nvGrpSpPr>
        <p:grpSpPr>
          <a:xfrm rot="5400000" flipH="1">
            <a:off x="7363145" y="-827538"/>
            <a:ext cx="1182802" cy="2555083"/>
            <a:chOff x="7350442" y="2608992"/>
            <a:chExt cx="777239" cy="1673160"/>
          </a:xfrm>
        </p:grpSpPr>
        <p:sp>
          <p:nvSpPr>
            <p:cNvPr id="434" name="Google Shape;434;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Прямоугольник 1"/>
          <p:cNvSpPr/>
          <p:nvPr/>
        </p:nvSpPr>
        <p:spPr>
          <a:xfrm>
            <a:off x="2376791" y="817131"/>
            <a:ext cx="4572000" cy="1477328"/>
          </a:xfrm>
          <a:prstGeom prst="rect">
            <a:avLst/>
          </a:prstGeom>
        </p:spPr>
        <p:txBody>
          <a:bodyPr>
            <a:spAutoFit/>
          </a:bodyPr>
          <a:lstStyle/>
          <a:p>
            <a:r>
              <a:rPr lang="en-US" sz="1800" b="1" dirty="0">
                <a:solidFill>
                  <a:srgbClr val="D1D5DB"/>
                </a:solidFill>
                <a:latin typeface="Bahnschrift" panose="020B0502040204020203" pitchFamily="34" charset="0"/>
              </a:rPr>
              <a:t>To print a file on CentOS 7 GNOME </a:t>
            </a:r>
            <a:r>
              <a:rPr lang="en-US" sz="1800" b="1" dirty="0" smtClean="0">
                <a:solidFill>
                  <a:srgbClr val="D1D5DB"/>
                </a:solidFill>
                <a:latin typeface="Bahnschrift" panose="020B0502040204020203" pitchFamily="34" charset="0"/>
              </a:rPr>
              <a:t>you </a:t>
            </a:r>
            <a:r>
              <a:rPr lang="en-US" sz="1800" b="1" dirty="0">
                <a:solidFill>
                  <a:srgbClr val="D1D5DB"/>
                </a:solidFill>
                <a:latin typeface="Bahnschrift" panose="020B0502040204020203" pitchFamily="34" charset="0"/>
              </a:rPr>
              <a:t>need to open the file, that you want to print, then click on the File button after that you need to adjust print settings and click on the Print button. </a:t>
            </a:r>
            <a:endParaRPr lang="uk-UA" sz="1800" b="1" dirty="0">
              <a:solidFill>
                <a:srgbClr val="D1D5DB"/>
              </a:solidFill>
              <a:latin typeface="Bahnschrift" panose="020B0502040204020203" pitchFamily="34" charset="0"/>
            </a:endParaRPr>
          </a:p>
        </p:txBody>
      </p:sp>
      <p:pic>
        <p:nvPicPr>
          <p:cNvPr id="3" name="Рисунок 2"/>
          <p:cNvPicPr>
            <a:picLocks noChangeAspect="1"/>
          </p:cNvPicPr>
          <p:nvPr/>
        </p:nvPicPr>
        <p:blipFill>
          <a:blip r:embed="rId3"/>
          <a:stretch>
            <a:fillRect/>
          </a:stretch>
        </p:blipFill>
        <p:spPr>
          <a:xfrm>
            <a:off x="1764058" y="2321667"/>
            <a:ext cx="2689637" cy="2290053"/>
          </a:xfrm>
          <a:prstGeom prst="rect">
            <a:avLst/>
          </a:prstGeom>
        </p:spPr>
      </p:pic>
      <p:pic>
        <p:nvPicPr>
          <p:cNvPr id="4" name="Рисунок 3"/>
          <p:cNvPicPr>
            <a:picLocks noChangeAspect="1"/>
          </p:cNvPicPr>
          <p:nvPr/>
        </p:nvPicPr>
        <p:blipFill>
          <a:blip r:embed="rId4"/>
          <a:stretch>
            <a:fillRect/>
          </a:stretch>
        </p:blipFill>
        <p:spPr>
          <a:xfrm>
            <a:off x="4760067" y="2337540"/>
            <a:ext cx="2685595" cy="2292826"/>
          </a:xfrm>
          <a:prstGeom prst="rect">
            <a:avLst/>
          </a:prstGeom>
        </p:spPr>
      </p:pic>
    </p:spTree>
    <p:extLst>
      <p:ext uri="{BB962C8B-B14F-4D97-AF65-F5344CB8AC3E}">
        <p14:creationId xmlns:p14="http://schemas.microsoft.com/office/powerpoint/2010/main" val="2323671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grpSp>
        <p:nvGrpSpPr>
          <p:cNvPr id="424" name="Google Shape;424;p37"/>
          <p:cNvGrpSpPr/>
          <p:nvPr/>
        </p:nvGrpSpPr>
        <p:grpSpPr>
          <a:xfrm rot="-5400000">
            <a:off x="681702" y="-823119"/>
            <a:ext cx="1182802" cy="2546215"/>
            <a:chOff x="7350442" y="2608992"/>
            <a:chExt cx="777239" cy="1673160"/>
          </a:xfrm>
        </p:grpSpPr>
        <p:sp>
          <p:nvSpPr>
            <p:cNvPr id="425" name="Google Shape;425;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3" name="Google Shape;433;p37"/>
          <p:cNvGrpSpPr/>
          <p:nvPr/>
        </p:nvGrpSpPr>
        <p:grpSpPr>
          <a:xfrm rot="5400000" flipH="1">
            <a:off x="7363145" y="-827538"/>
            <a:ext cx="1182802" cy="2555083"/>
            <a:chOff x="7350442" y="2608992"/>
            <a:chExt cx="777239" cy="1673160"/>
          </a:xfrm>
        </p:grpSpPr>
        <p:sp>
          <p:nvSpPr>
            <p:cNvPr id="434" name="Google Shape;434;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 name="Прямоугольник 5"/>
          <p:cNvSpPr/>
          <p:nvPr/>
        </p:nvSpPr>
        <p:spPr>
          <a:xfrm>
            <a:off x="1446178" y="1024647"/>
            <a:ext cx="6342435" cy="1754326"/>
          </a:xfrm>
          <a:prstGeom prst="rect">
            <a:avLst/>
          </a:prstGeom>
        </p:spPr>
        <p:txBody>
          <a:bodyPr wrap="square">
            <a:spAutoFit/>
          </a:bodyPr>
          <a:lstStyle/>
          <a:p>
            <a:r>
              <a:rPr lang="en-US" sz="1800" b="1" dirty="0">
                <a:solidFill>
                  <a:srgbClr val="D1D5DB"/>
                </a:solidFill>
                <a:latin typeface="Bahnschrift" panose="020B0502040204020203" pitchFamily="34" charset="0"/>
                <a:sym typeface="Oswald"/>
              </a:rPr>
              <a:t>To print a file on a CentOS 7 GNOME terminal you need to check available printers by command </a:t>
            </a:r>
            <a:r>
              <a:rPr lang="en-US" sz="1800" b="1" dirty="0" err="1">
                <a:solidFill>
                  <a:srgbClr val="D1D5DB"/>
                </a:solidFill>
                <a:latin typeface="Bahnschrift" panose="020B0502040204020203" pitchFamily="34" charset="0"/>
                <a:sym typeface="Oswald"/>
              </a:rPr>
              <a:t>lpstat</a:t>
            </a:r>
            <a:r>
              <a:rPr lang="en-US" sz="1800" b="1" dirty="0">
                <a:solidFill>
                  <a:srgbClr val="D1D5DB"/>
                </a:solidFill>
                <a:latin typeface="Bahnschrift" panose="020B0502040204020203" pitchFamily="34" charset="0"/>
                <a:sym typeface="Oswald"/>
              </a:rPr>
              <a:t> -p -d. Then use this command </a:t>
            </a:r>
            <a:r>
              <a:rPr lang="en-US" sz="1800" b="1" dirty="0" err="1">
                <a:solidFill>
                  <a:srgbClr val="D1D5DB"/>
                </a:solidFill>
                <a:latin typeface="Bahnschrift" panose="020B0502040204020203" pitchFamily="34" charset="0"/>
                <a:sym typeface="Oswald"/>
              </a:rPr>
              <a:t>lp</a:t>
            </a:r>
            <a:r>
              <a:rPr lang="en-US" sz="1800" b="1" dirty="0">
                <a:solidFill>
                  <a:srgbClr val="D1D5DB"/>
                </a:solidFill>
                <a:latin typeface="Bahnschrift" panose="020B0502040204020203" pitchFamily="34" charset="0"/>
                <a:sym typeface="Oswald"/>
              </a:rPr>
              <a:t> -d </a:t>
            </a:r>
            <a:r>
              <a:rPr lang="en-US" sz="1800" b="1" dirty="0" err="1">
                <a:solidFill>
                  <a:srgbClr val="D1D5DB"/>
                </a:solidFill>
                <a:latin typeface="Bahnschrift" panose="020B0502040204020203" pitchFamily="34" charset="0"/>
                <a:sym typeface="Oswald"/>
              </a:rPr>
              <a:t>printer_name</a:t>
            </a:r>
            <a:r>
              <a:rPr lang="en-US" sz="1800" b="1" dirty="0">
                <a:solidFill>
                  <a:srgbClr val="D1D5DB"/>
                </a:solidFill>
                <a:latin typeface="Bahnschrift" panose="020B0502040204020203" pitchFamily="34" charset="0"/>
                <a:sym typeface="Oswald"/>
              </a:rPr>
              <a:t> </a:t>
            </a:r>
            <a:r>
              <a:rPr lang="en-US" sz="1800" b="1" dirty="0" err="1">
                <a:solidFill>
                  <a:srgbClr val="D1D5DB"/>
                </a:solidFill>
                <a:latin typeface="Bahnschrift" panose="020B0502040204020203" pitchFamily="34" charset="0"/>
                <a:sym typeface="Oswald"/>
              </a:rPr>
              <a:t>file_to_print</a:t>
            </a:r>
            <a:r>
              <a:rPr lang="en-US" sz="1800" b="1" dirty="0">
                <a:solidFill>
                  <a:srgbClr val="D1D5DB"/>
                </a:solidFill>
                <a:latin typeface="Bahnschrift" panose="020B0502040204020203" pitchFamily="34" charset="0"/>
                <a:sym typeface="Oswald"/>
              </a:rPr>
              <a:t>, your file will be printed. In my case, I can't print this file because there is no access to the file, but there is nothing that I can do with it.</a:t>
            </a:r>
            <a:endParaRPr lang="uk-UA" sz="1800" b="1" dirty="0">
              <a:solidFill>
                <a:srgbClr val="D1D5DB"/>
              </a:solidFill>
              <a:latin typeface="Bahnschrift" panose="020B0502040204020203" pitchFamily="34" charset="0"/>
              <a:sym typeface="Oswald"/>
            </a:endParaRPr>
          </a:p>
        </p:txBody>
      </p:sp>
      <p:pic>
        <p:nvPicPr>
          <p:cNvPr id="2" name="Рисунок 1"/>
          <p:cNvPicPr>
            <a:picLocks noChangeAspect="1"/>
          </p:cNvPicPr>
          <p:nvPr/>
        </p:nvPicPr>
        <p:blipFill rotWithShape="1">
          <a:blip r:embed="rId3">
            <a:extLst>
              <a:ext uri="{28A0092B-C50C-407E-A947-70E740481C1C}">
                <a14:useLocalDpi xmlns:a14="http://schemas.microsoft.com/office/drawing/2010/main" val="0"/>
              </a:ext>
            </a:extLst>
          </a:blip>
          <a:srcRect t="27517" r="5527" b="57463"/>
          <a:stretch/>
        </p:blipFill>
        <p:spPr>
          <a:xfrm>
            <a:off x="1614792" y="2833990"/>
            <a:ext cx="5875506" cy="700565"/>
          </a:xfrm>
          <a:prstGeom prst="rect">
            <a:avLst/>
          </a:prstGeom>
        </p:spPr>
      </p:pic>
      <p:pic>
        <p:nvPicPr>
          <p:cNvPr id="3" name="Рисунок 2"/>
          <p:cNvPicPr>
            <a:picLocks noChangeAspect="1"/>
          </p:cNvPicPr>
          <p:nvPr/>
        </p:nvPicPr>
        <p:blipFill rotWithShape="1">
          <a:blip r:embed="rId4">
            <a:extLst>
              <a:ext uri="{28A0092B-C50C-407E-A947-70E740481C1C}">
                <a14:useLocalDpi xmlns:a14="http://schemas.microsoft.com/office/drawing/2010/main" val="0"/>
              </a:ext>
            </a:extLst>
          </a:blip>
          <a:srcRect t="24712" r="1425" b="45280"/>
          <a:stretch/>
        </p:blipFill>
        <p:spPr>
          <a:xfrm>
            <a:off x="1627760" y="3596038"/>
            <a:ext cx="5856053" cy="1337007"/>
          </a:xfrm>
          <a:prstGeom prst="rect">
            <a:avLst/>
          </a:prstGeom>
        </p:spPr>
      </p:pic>
    </p:spTree>
    <p:extLst>
      <p:ext uri="{BB962C8B-B14F-4D97-AF65-F5344CB8AC3E}">
        <p14:creationId xmlns:p14="http://schemas.microsoft.com/office/powerpoint/2010/main" val="1314942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grpSp>
        <p:nvGrpSpPr>
          <p:cNvPr id="326" name="Google Shape;326;p34"/>
          <p:cNvGrpSpPr/>
          <p:nvPr/>
        </p:nvGrpSpPr>
        <p:grpSpPr>
          <a:xfrm rot="5400000" flipH="1">
            <a:off x="642710" y="2353952"/>
            <a:ext cx="1923589" cy="4155628"/>
            <a:chOff x="7350442" y="2608992"/>
            <a:chExt cx="777239" cy="1673160"/>
          </a:xfrm>
        </p:grpSpPr>
        <p:sp>
          <p:nvSpPr>
            <p:cNvPr id="327" name="Google Shape;327;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 name="Google Shape;335;p34"/>
          <p:cNvGrpSpPr/>
          <p:nvPr/>
        </p:nvGrpSpPr>
        <p:grpSpPr>
          <a:xfrm rot="-5400000">
            <a:off x="6219010" y="-1200773"/>
            <a:ext cx="1923589" cy="4155628"/>
            <a:chOff x="7350442" y="2608992"/>
            <a:chExt cx="777239" cy="1673160"/>
          </a:xfrm>
        </p:grpSpPr>
        <p:sp>
          <p:nvSpPr>
            <p:cNvPr id="336" name="Google Shape;336;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4" name="Google Shape;344;p34"/>
          <p:cNvSpPr>
            <a:spLocks noGrp="1" noRot="1" noMove="1" noResize="1" noEditPoints="1" noAdjustHandles="1" noChangeArrowheads="1" noChangeShapeType="1"/>
          </p:cNvSpPr>
          <p:nvPr/>
        </p:nvSpPr>
        <p:spPr>
          <a:xfrm>
            <a:off x="2190425" y="970100"/>
            <a:ext cx="4810800" cy="3201900"/>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34"/>
          <p:cNvSpPr txBox="1">
            <a:spLocks noGrp="1"/>
          </p:cNvSpPr>
          <p:nvPr>
            <p:ph type="title"/>
          </p:nvPr>
        </p:nvSpPr>
        <p:spPr>
          <a:xfrm>
            <a:off x="2916875" y="1404807"/>
            <a:ext cx="3325899" cy="2174359"/>
          </a:xfrm>
          <a:prstGeom prst="rect">
            <a:avLst/>
          </a:prstGeom>
        </p:spPr>
        <p:txBody>
          <a:bodyPr spcFirstLastPara="1" wrap="square" lIns="0" tIns="0" rIns="0" bIns="0" anchor="ctr" anchorCtr="0">
            <a:noAutofit/>
          </a:bodyPr>
          <a:lstStyle/>
          <a:p>
            <a:pPr lvl="0"/>
            <a:r>
              <a:rPr lang="en-US" dirty="0"/>
              <a:t>Consider the questions and answer them:</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60" name="Google Shape;360;p35"/>
          <p:cNvSpPr txBox="1">
            <a:spLocks noGrp="1"/>
          </p:cNvSpPr>
          <p:nvPr>
            <p:ph type="title"/>
          </p:nvPr>
        </p:nvSpPr>
        <p:spPr>
          <a:xfrm>
            <a:off x="1211580" y="1326155"/>
            <a:ext cx="6720840" cy="1765807"/>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ru-RU" sz="3200" dirty="0"/>
              <a:t>При </a:t>
            </a:r>
            <a:r>
              <a:rPr lang="ru-RU" sz="3200" dirty="0" err="1"/>
              <a:t>роботі</a:t>
            </a:r>
            <a:r>
              <a:rPr lang="ru-RU" sz="3200" dirty="0"/>
              <a:t> з </a:t>
            </a:r>
            <a:r>
              <a:rPr lang="ru-RU" sz="3200" dirty="0" err="1"/>
              <a:t>персональним</a:t>
            </a:r>
            <a:r>
              <a:rPr lang="ru-RU" sz="3200" dirty="0"/>
              <a:t> </a:t>
            </a:r>
            <a:r>
              <a:rPr lang="ru-RU" sz="3200" dirty="0" err="1"/>
              <a:t>комп’ютером</a:t>
            </a:r>
            <a:r>
              <a:rPr lang="ru-RU" sz="3200" dirty="0"/>
              <a:t> </a:t>
            </a:r>
            <a:r>
              <a:rPr lang="ru-RU" sz="3200" dirty="0" err="1"/>
              <a:t>дуже</a:t>
            </a:r>
            <a:r>
              <a:rPr lang="ru-RU" sz="3200" dirty="0"/>
              <a:t> часто </a:t>
            </a:r>
            <a:r>
              <a:rPr lang="ru-RU" sz="3200" dirty="0" err="1"/>
              <a:t>виникає</a:t>
            </a:r>
            <a:r>
              <a:rPr lang="ru-RU" sz="3200" dirty="0"/>
              <a:t> </a:t>
            </a:r>
            <a:r>
              <a:rPr lang="ru-RU" sz="3200" dirty="0" err="1"/>
              <a:t>необхідність</a:t>
            </a:r>
            <a:r>
              <a:rPr lang="ru-RU" sz="3200" dirty="0"/>
              <a:t> </a:t>
            </a:r>
            <a:r>
              <a:rPr lang="ru-RU" sz="3200" dirty="0" err="1"/>
              <a:t>підключати</a:t>
            </a:r>
            <a:r>
              <a:rPr lang="ru-RU" sz="3200" dirty="0"/>
              <a:t> </a:t>
            </a:r>
            <a:r>
              <a:rPr lang="ru-RU" sz="3200" dirty="0" err="1"/>
              <a:t>периферійне</a:t>
            </a:r>
            <a:r>
              <a:rPr lang="ru-RU" sz="3200" dirty="0"/>
              <a:t> </a:t>
            </a:r>
            <a:r>
              <a:rPr lang="ru-RU" sz="3200" dirty="0" err="1"/>
              <a:t>обладнання</a:t>
            </a:r>
            <a:r>
              <a:rPr lang="ru-RU" sz="3200" dirty="0"/>
              <a:t>. </a:t>
            </a:r>
            <a:br>
              <a:rPr lang="ru-RU" sz="3200" dirty="0"/>
            </a:br>
            <a:r>
              <a:rPr lang="ru-RU" sz="3200" dirty="0"/>
              <a:t>На </a:t>
            </a:r>
            <a:r>
              <a:rPr lang="ru-RU" sz="3200" dirty="0" err="1"/>
              <a:t>прикладі</a:t>
            </a:r>
            <a:r>
              <a:rPr lang="ru-RU" sz="3200" dirty="0"/>
              <a:t> принтера та флешки </a:t>
            </a:r>
            <a:r>
              <a:rPr lang="ru-RU" sz="3200" dirty="0" err="1"/>
              <a:t>опишіть</a:t>
            </a:r>
            <a:r>
              <a:rPr lang="ru-RU" sz="3200" dirty="0"/>
              <a:t> який </a:t>
            </a:r>
            <a:r>
              <a:rPr lang="ru-RU" sz="3200" dirty="0" err="1"/>
              <a:t>механізм</a:t>
            </a:r>
            <a:r>
              <a:rPr lang="ru-RU" sz="3200" dirty="0"/>
              <a:t> </a:t>
            </a:r>
            <a:r>
              <a:rPr lang="ru-RU" sz="3200" dirty="0" err="1"/>
              <a:t>має</a:t>
            </a:r>
            <a:r>
              <a:rPr lang="ru-RU" sz="3200" dirty="0"/>
              <a:t> ОС Linux для </a:t>
            </a:r>
            <a:r>
              <a:rPr lang="ru-RU" sz="3200" dirty="0" err="1"/>
              <a:t>роботи</a:t>
            </a:r>
            <a:r>
              <a:rPr lang="ru-RU" sz="3200" dirty="0"/>
              <a:t> з ними</a:t>
            </a:r>
            <a:r>
              <a:rPr lang="ru-RU" sz="3200" dirty="0" smtClean="0"/>
              <a:t>.</a:t>
            </a:r>
            <a:r>
              <a:rPr lang="uk-UA" sz="3200" dirty="0" smtClean="0"/>
              <a:t> (Виконав Чех І.В.)</a:t>
            </a:r>
            <a:endParaRPr sz="3200" dirty="0">
              <a:solidFill>
                <a:schemeClr val="accent1"/>
              </a:solidFill>
              <a:latin typeface="Elephant" panose="02020904090505020303"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grpSp>
        <p:nvGrpSpPr>
          <p:cNvPr id="282" name="Google Shape;282;p33"/>
          <p:cNvGrpSpPr/>
          <p:nvPr/>
        </p:nvGrpSpPr>
        <p:grpSpPr>
          <a:xfrm flipH="1">
            <a:off x="232954" y="7"/>
            <a:ext cx="1423548" cy="3741186"/>
            <a:chOff x="7350442" y="2608992"/>
            <a:chExt cx="636650" cy="1673160"/>
          </a:xfrm>
        </p:grpSpPr>
        <p:sp>
          <p:nvSpPr>
            <p:cNvPr id="283" name="Google Shape;283;p3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3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3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3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3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3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3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0" name="Google Shape;290;p33"/>
          <p:cNvGrpSpPr/>
          <p:nvPr/>
        </p:nvGrpSpPr>
        <p:grpSpPr>
          <a:xfrm>
            <a:off x="7517149" y="6"/>
            <a:ext cx="1393881" cy="3663217"/>
            <a:chOff x="7350442" y="2608992"/>
            <a:chExt cx="636650" cy="1673160"/>
          </a:xfrm>
        </p:grpSpPr>
        <p:sp>
          <p:nvSpPr>
            <p:cNvPr id="291" name="Google Shape;291;p3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3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3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3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3" name="Google Shape;303;p33"/>
          <p:cNvSpPr txBox="1">
            <a:spLocks noGrp="1"/>
          </p:cNvSpPr>
          <p:nvPr>
            <p:ph type="title"/>
          </p:nvPr>
        </p:nvSpPr>
        <p:spPr>
          <a:xfrm>
            <a:off x="729400" y="463368"/>
            <a:ext cx="7708500" cy="576000"/>
          </a:xfrm>
          <a:prstGeom prst="rect">
            <a:avLst/>
          </a:prstGeom>
        </p:spPr>
        <p:txBody>
          <a:bodyPr spcFirstLastPara="1" wrap="square" lIns="0" tIns="0" rIns="0" bIns="0" anchor="t" anchorCtr="0">
            <a:noAutofit/>
          </a:bodyPr>
          <a:lstStyle/>
          <a:p>
            <a:pPr lvl="0"/>
            <a:r>
              <a:rPr lang="en-GB" sz="4400" dirty="0"/>
              <a:t>Automatic recognition:</a:t>
            </a:r>
            <a:endParaRPr sz="4400" dirty="0"/>
          </a:p>
        </p:txBody>
      </p:sp>
      <p:sp>
        <p:nvSpPr>
          <p:cNvPr id="11" name="TextBox 10">
            <a:extLst>
              <a:ext uri="{FF2B5EF4-FFF2-40B4-BE49-F238E27FC236}">
                <a16:creationId xmlns="" xmlns:a16="http://schemas.microsoft.com/office/drawing/2014/main" id="{06DD0D61-E494-3868-7985-058F2BECC6FC}"/>
              </a:ext>
            </a:extLst>
          </p:cNvPr>
          <p:cNvSpPr txBox="1"/>
          <p:nvPr/>
        </p:nvSpPr>
        <p:spPr>
          <a:xfrm>
            <a:off x="1939698" y="1998086"/>
            <a:ext cx="5275359" cy="1631216"/>
          </a:xfrm>
          <a:prstGeom prst="rect">
            <a:avLst/>
          </a:prstGeom>
          <a:noFill/>
        </p:spPr>
        <p:txBody>
          <a:bodyPr wrap="square">
            <a:spAutoFit/>
          </a:bodyPr>
          <a:lstStyle/>
          <a:p>
            <a:pPr algn="ctr"/>
            <a:r>
              <a:rPr lang="en-US" sz="2000" dirty="0">
                <a:solidFill>
                  <a:schemeClr val="dk1"/>
                </a:solidFill>
                <a:latin typeface="Bahnschrift" panose="020B0502040204020203" pitchFamily="34" charset="0"/>
              </a:rPr>
              <a:t>When you connect a printer or flash drive to a computer via a USB port, Linux automatically recognizes these devices and installs the appropriate drivers. You don't need to make complicated settings.</a:t>
            </a:r>
            <a:endParaRPr lang="aa-ET" sz="2000" dirty="0">
              <a:solidFill>
                <a:schemeClr val="dk1"/>
              </a:solidFill>
              <a:latin typeface="Bahnschrift" panose="020B0502040204020203"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2131" name="Google Shape;2131;p41"/>
          <p:cNvSpPr txBox="1">
            <a:spLocks noGrp="1"/>
          </p:cNvSpPr>
          <p:nvPr>
            <p:ph type="subTitle" idx="1"/>
          </p:nvPr>
        </p:nvSpPr>
        <p:spPr>
          <a:xfrm>
            <a:off x="390769" y="2183130"/>
            <a:ext cx="4364111" cy="1177290"/>
          </a:xfrm>
          <a:prstGeom prst="rect">
            <a:avLst/>
          </a:prstGeom>
          <a:noFill/>
          <a:ln>
            <a:noFill/>
          </a:ln>
        </p:spPr>
        <p:txBody>
          <a:bodyPr spcFirstLastPara="1" wrap="square" lIns="0" tIns="0" rIns="0" bIns="0" anchor="t" anchorCtr="0">
            <a:noAutofit/>
          </a:bodyPr>
          <a:lstStyle/>
          <a:p>
            <a:r>
              <a:rPr lang="en-US" sz="2000" dirty="0">
                <a:solidFill>
                  <a:schemeClr val="dk1"/>
                </a:solidFill>
                <a:latin typeface="Bahnschrift" panose="020B0502040204020203" pitchFamily="34" charset="0"/>
              </a:rPr>
              <a:t>After connecting the printer, you can print documents from various programs by choosing from a list of recognized printers.</a:t>
            </a:r>
          </a:p>
          <a:p>
            <a:r>
              <a:rPr lang="en-US" sz="2000" dirty="0">
                <a:solidFill>
                  <a:schemeClr val="dk1"/>
                </a:solidFill>
                <a:latin typeface="Bahnschrift" panose="020B0502040204020203" pitchFamily="34" charset="0"/>
              </a:rPr>
              <a:t>This process is also automated.</a:t>
            </a:r>
            <a:endParaRPr lang="ru-RU" sz="2000" dirty="0">
              <a:solidFill>
                <a:schemeClr val="dk1"/>
              </a:solidFill>
              <a:latin typeface="Bahnschrift" panose="020B0502040204020203" pitchFamily="34" charset="0"/>
              <a:sym typeface="DM Sans"/>
            </a:endParaRPr>
          </a:p>
        </p:txBody>
      </p:sp>
      <p:grpSp>
        <p:nvGrpSpPr>
          <p:cNvPr id="2136" name="Google Shape;2136;p41"/>
          <p:cNvGrpSpPr/>
          <p:nvPr/>
        </p:nvGrpSpPr>
        <p:grpSpPr>
          <a:xfrm rot="5400000">
            <a:off x="7842363" y="-1134630"/>
            <a:ext cx="959680" cy="3741186"/>
            <a:chOff x="7557897" y="2608992"/>
            <a:chExt cx="429195" cy="1673160"/>
          </a:xfrm>
        </p:grpSpPr>
        <p:sp>
          <p:nvSpPr>
            <p:cNvPr id="2137" name="Google Shape;2137;p41"/>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41"/>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41"/>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40" name="Google Shape;2140;p41"/>
          <p:cNvSpPr txBox="1">
            <a:spLocks noGrp="1"/>
          </p:cNvSpPr>
          <p:nvPr>
            <p:ph type="title"/>
          </p:nvPr>
        </p:nvSpPr>
        <p:spPr>
          <a:xfrm>
            <a:off x="390769" y="689694"/>
            <a:ext cx="6184900" cy="576000"/>
          </a:xfrm>
          <a:prstGeom prst="rect">
            <a:avLst/>
          </a:prstGeom>
        </p:spPr>
        <p:txBody>
          <a:bodyPr spcFirstLastPara="1" wrap="square" lIns="0" tIns="0" rIns="0" bIns="0" anchor="t" anchorCtr="0">
            <a:noAutofit/>
          </a:bodyPr>
          <a:lstStyle/>
          <a:p>
            <a:pPr lvl="0" algn="l"/>
            <a:r>
              <a:rPr lang="en-GB" sz="4400" dirty="0"/>
              <a:t>Working with the printer:</a:t>
            </a:r>
            <a:endParaRPr sz="4400" dirty="0"/>
          </a:p>
        </p:txBody>
      </p:sp>
      <p:pic>
        <p:nvPicPr>
          <p:cNvPr id="3" name="Рисунок 2" descr="Зображення, що містить знімок екрана&#10;&#10;Автоматично згенерований опис">
            <a:extLst>
              <a:ext uri="{FF2B5EF4-FFF2-40B4-BE49-F238E27FC236}">
                <a16:creationId xmlns="" xmlns:a16="http://schemas.microsoft.com/office/drawing/2014/main" id="{6627F1B2-CBB3-D427-DBA9-B01F39DAC065}"/>
              </a:ext>
            </a:extLst>
          </p:cNvPr>
          <p:cNvPicPr>
            <a:picLocks noChangeAspect="1"/>
          </p:cNvPicPr>
          <p:nvPr/>
        </p:nvPicPr>
        <p:blipFill>
          <a:blip r:embed="rId3">
            <a:extLst>
              <a:ext uri="{BEBA8EAE-BF5A-486C-A8C5-ECC9F3942E4B}">
                <a14:imgProps xmlns:a14="http://schemas.microsoft.com/office/drawing/2010/main">
                  <a14:imgLayer r:embed="rId4">
                    <a14:imgEffect>
                      <a14:artisticPlasticWrap/>
                    </a14:imgEffect>
                  </a14:imgLayer>
                </a14:imgProps>
              </a:ext>
            </a:extLst>
          </a:blip>
          <a:stretch>
            <a:fillRect/>
          </a:stretch>
        </p:blipFill>
        <p:spPr>
          <a:xfrm>
            <a:off x="6064022" y="1345932"/>
            <a:ext cx="2689209" cy="2689209"/>
          </a:xfrm>
          <a:prstGeom prst="rect">
            <a:avLst/>
          </a:prstGeom>
        </p:spPr>
      </p:pic>
    </p:spTree>
    <p:extLst>
      <p:ext uri="{BB962C8B-B14F-4D97-AF65-F5344CB8AC3E}">
        <p14:creationId xmlns:p14="http://schemas.microsoft.com/office/powerpoint/2010/main" val="2848339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2131" name="Google Shape;2131;p41"/>
          <p:cNvSpPr txBox="1">
            <a:spLocks noGrp="1"/>
          </p:cNvSpPr>
          <p:nvPr>
            <p:ph type="subTitle" idx="1"/>
          </p:nvPr>
        </p:nvSpPr>
        <p:spPr>
          <a:xfrm>
            <a:off x="390769" y="1978934"/>
            <a:ext cx="4752731" cy="640200"/>
          </a:xfrm>
          <a:prstGeom prst="rect">
            <a:avLst/>
          </a:prstGeom>
          <a:noFill/>
          <a:ln>
            <a:noFill/>
          </a:ln>
        </p:spPr>
        <p:txBody>
          <a:bodyPr spcFirstLastPara="1" wrap="square" lIns="0" tIns="0" rIns="0" bIns="0" anchor="t" anchorCtr="0">
            <a:noAutofit/>
          </a:bodyPr>
          <a:lstStyle/>
          <a:p>
            <a:r>
              <a:rPr lang="en-US" sz="2000" dirty="0">
                <a:solidFill>
                  <a:schemeClr val="dk1"/>
                </a:solidFill>
                <a:latin typeface="Bahnschrift" panose="020B0502040204020203" pitchFamily="34" charset="0"/>
              </a:rPr>
              <a:t>The flash drive is automatically mounted after connection and becomes available for reading and writing. You can browse and copy files from it using the file manager, and you don't need to take any additional actions.</a:t>
            </a:r>
            <a:endParaRPr lang="ru-RU" sz="2000" dirty="0">
              <a:solidFill>
                <a:schemeClr val="dk1"/>
              </a:solidFill>
              <a:latin typeface="Bahnschrift" panose="020B0502040204020203" pitchFamily="34" charset="0"/>
              <a:sym typeface="DM Sans"/>
            </a:endParaRPr>
          </a:p>
        </p:txBody>
      </p:sp>
      <p:grpSp>
        <p:nvGrpSpPr>
          <p:cNvPr id="2136" name="Google Shape;2136;p41"/>
          <p:cNvGrpSpPr/>
          <p:nvPr/>
        </p:nvGrpSpPr>
        <p:grpSpPr>
          <a:xfrm rot="5400000">
            <a:off x="7842363" y="-1134630"/>
            <a:ext cx="959680" cy="3741186"/>
            <a:chOff x="7557897" y="2608992"/>
            <a:chExt cx="429195" cy="1673160"/>
          </a:xfrm>
        </p:grpSpPr>
        <p:sp>
          <p:nvSpPr>
            <p:cNvPr id="2137" name="Google Shape;2137;p41"/>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41"/>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41"/>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40" name="Google Shape;2140;p41"/>
          <p:cNvSpPr txBox="1">
            <a:spLocks noGrp="1"/>
          </p:cNvSpPr>
          <p:nvPr>
            <p:ph type="title"/>
          </p:nvPr>
        </p:nvSpPr>
        <p:spPr>
          <a:xfrm>
            <a:off x="390769" y="689694"/>
            <a:ext cx="6184900" cy="576000"/>
          </a:xfrm>
          <a:prstGeom prst="rect">
            <a:avLst/>
          </a:prstGeom>
        </p:spPr>
        <p:txBody>
          <a:bodyPr spcFirstLastPara="1" wrap="square" lIns="0" tIns="0" rIns="0" bIns="0" anchor="t" anchorCtr="0">
            <a:noAutofit/>
          </a:bodyPr>
          <a:lstStyle/>
          <a:p>
            <a:pPr lvl="0" algn="l"/>
            <a:r>
              <a:rPr lang="en-US" sz="4400" dirty="0"/>
              <a:t>Working with a flash drive:</a:t>
            </a:r>
            <a:endParaRPr sz="4400" dirty="0"/>
          </a:p>
        </p:txBody>
      </p:sp>
      <p:pic>
        <p:nvPicPr>
          <p:cNvPr id="7" name="Рисунок 6" descr="Зображення, що містить Пристрій зберігання даних, USB-пам’ять&#10;&#10;Автоматично згенерований опис">
            <a:extLst>
              <a:ext uri="{FF2B5EF4-FFF2-40B4-BE49-F238E27FC236}">
                <a16:creationId xmlns="" xmlns:a16="http://schemas.microsoft.com/office/drawing/2014/main" id="{C05CED23-FB20-8122-DBB5-A5A76D820B7F}"/>
              </a:ext>
            </a:extLst>
          </p:cNvPr>
          <p:cNvPicPr>
            <a:picLocks noChangeAspect="1"/>
          </p:cNvPicPr>
          <p:nvPr/>
        </p:nvPicPr>
        <p:blipFill>
          <a:blip r:embed="rId3">
            <a:extLst>
              <a:ext uri="{BEBA8EAE-BF5A-486C-A8C5-ECC9F3942E4B}">
                <a14:imgProps xmlns:a14="http://schemas.microsoft.com/office/drawing/2010/main">
                  <a14:imgLayer r:embed="rId4">
                    <a14:imgEffect>
                      <a14:artisticPlasticWrap/>
                    </a14:imgEffect>
                  </a14:imgLayer>
                </a14:imgProps>
              </a:ext>
            </a:extLst>
          </a:blip>
          <a:stretch>
            <a:fillRect/>
          </a:stretch>
        </p:blipFill>
        <p:spPr>
          <a:xfrm>
            <a:off x="5656136" y="1033884"/>
            <a:ext cx="3578891" cy="357889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2131" name="Google Shape;2131;p41"/>
          <p:cNvSpPr txBox="1">
            <a:spLocks noGrp="1"/>
          </p:cNvSpPr>
          <p:nvPr>
            <p:ph type="subTitle" idx="1"/>
          </p:nvPr>
        </p:nvSpPr>
        <p:spPr>
          <a:xfrm>
            <a:off x="390769" y="1992630"/>
            <a:ext cx="4181231" cy="640200"/>
          </a:xfrm>
          <a:prstGeom prst="rect">
            <a:avLst/>
          </a:prstGeom>
          <a:noFill/>
          <a:ln>
            <a:noFill/>
          </a:ln>
        </p:spPr>
        <p:txBody>
          <a:bodyPr spcFirstLastPara="1" wrap="square" lIns="0" tIns="0" rIns="0" bIns="0" anchor="t" anchorCtr="0">
            <a:noAutofit/>
          </a:bodyPr>
          <a:lstStyle/>
          <a:p>
            <a:r>
              <a:rPr lang="en-US" sz="2000" dirty="0">
                <a:solidFill>
                  <a:schemeClr val="dk1"/>
                </a:solidFill>
                <a:latin typeface="Bahnschrift" panose="020B0502040204020203" pitchFamily="34" charset="0"/>
              </a:rPr>
              <a:t>If you want to find your connected flash drives and other external devices, you can go to the "/media" folder. Here you will find available devices and be able to work with them.</a:t>
            </a:r>
            <a:endParaRPr lang="ru-RU" sz="2000" dirty="0">
              <a:solidFill>
                <a:schemeClr val="dk1"/>
              </a:solidFill>
              <a:latin typeface="Bahnschrift" panose="020B0502040204020203" pitchFamily="34" charset="0"/>
              <a:sym typeface="DM Sans"/>
            </a:endParaRPr>
          </a:p>
        </p:txBody>
      </p:sp>
      <p:grpSp>
        <p:nvGrpSpPr>
          <p:cNvPr id="2136" name="Google Shape;2136;p41"/>
          <p:cNvGrpSpPr/>
          <p:nvPr/>
        </p:nvGrpSpPr>
        <p:grpSpPr>
          <a:xfrm rot="5400000">
            <a:off x="7842363" y="-1134630"/>
            <a:ext cx="959680" cy="3741186"/>
            <a:chOff x="7557897" y="2608992"/>
            <a:chExt cx="429195" cy="1673160"/>
          </a:xfrm>
        </p:grpSpPr>
        <p:sp>
          <p:nvSpPr>
            <p:cNvPr id="2137" name="Google Shape;2137;p41"/>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41"/>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41"/>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40" name="Google Shape;2140;p41"/>
          <p:cNvSpPr txBox="1">
            <a:spLocks noGrp="1"/>
          </p:cNvSpPr>
          <p:nvPr>
            <p:ph type="title"/>
          </p:nvPr>
        </p:nvSpPr>
        <p:spPr>
          <a:xfrm>
            <a:off x="390769" y="689694"/>
            <a:ext cx="6184900" cy="576000"/>
          </a:xfrm>
          <a:prstGeom prst="rect">
            <a:avLst/>
          </a:prstGeom>
        </p:spPr>
        <p:txBody>
          <a:bodyPr spcFirstLastPara="1" wrap="square" lIns="0" tIns="0" rIns="0" bIns="0" anchor="t" anchorCtr="0">
            <a:noAutofit/>
          </a:bodyPr>
          <a:lstStyle/>
          <a:p>
            <a:pPr algn="l"/>
            <a:r>
              <a:rPr lang="en-GB" sz="4400" dirty="0"/>
              <a:t>Mounted devices:</a:t>
            </a:r>
            <a:endParaRPr sz="4400" dirty="0"/>
          </a:p>
        </p:txBody>
      </p:sp>
      <p:pic>
        <p:nvPicPr>
          <p:cNvPr id="2" name="Google Shape;2747;p51">
            <a:extLst>
              <a:ext uri="{FF2B5EF4-FFF2-40B4-BE49-F238E27FC236}">
                <a16:creationId xmlns="" xmlns:a16="http://schemas.microsoft.com/office/drawing/2014/main" id="{E5BC53CE-E924-390A-EAE9-F985136F18E2}"/>
              </a:ext>
            </a:extLst>
          </p:cNvPr>
          <p:cNvPicPr preferRelativeResize="0"/>
          <p:nvPr/>
        </p:nvPicPr>
        <p:blipFill>
          <a:blip r:embed="rId3">
            <a:alphaModFix/>
          </a:blip>
          <a:stretch>
            <a:fillRect/>
          </a:stretch>
        </p:blipFill>
        <p:spPr>
          <a:xfrm>
            <a:off x="5821279" y="1164415"/>
            <a:ext cx="2931952" cy="2814670"/>
          </a:xfrm>
          <a:prstGeom prst="rect">
            <a:avLst/>
          </a:prstGeom>
          <a:noFill/>
          <a:ln>
            <a:noFill/>
          </a:ln>
        </p:spPr>
      </p:pic>
    </p:spTree>
    <p:extLst>
      <p:ext uri="{BB962C8B-B14F-4D97-AF65-F5344CB8AC3E}">
        <p14:creationId xmlns:p14="http://schemas.microsoft.com/office/powerpoint/2010/main" val="2681280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60" name="Google Shape;360;p35"/>
          <p:cNvSpPr txBox="1">
            <a:spLocks noGrp="1"/>
          </p:cNvSpPr>
          <p:nvPr>
            <p:ph type="title"/>
          </p:nvPr>
        </p:nvSpPr>
        <p:spPr>
          <a:xfrm>
            <a:off x="1360464" y="2179595"/>
            <a:ext cx="6366216" cy="1765807"/>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ru-RU" sz="3200" dirty="0"/>
              <a:t>В </a:t>
            </a:r>
            <a:r>
              <a:rPr lang="ru-RU" sz="3200" dirty="0" err="1"/>
              <a:t>чому</a:t>
            </a:r>
            <a:r>
              <a:rPr lang="ru-RU" sz="3200" dirty="0"/>
              <a:t> суть </a:t>
            </a:r>
            <a:r>
              <a:rPr lang="ru-RU" sz="3200" dirty="0" err="1"/>
              <a:t>операції</a:t>
            </a:r>
            <a:r>
              <a:rPr lang="ru-RU" sz="3200" dirty="0"/>
              <a:t> </a:t>
            </a:r>
            <a:r>
              <a:rPr lang="ru-RU" sz="3200" dirty="0" err="1"/>
              <a:t>монтування</a:t>
            </a:r>
            <a:r>
              <a:rPr lang="ru-RU" sz="3200" dirty="0"/>
              <a:t>, для </a:t>
            </a:r>
            <a:r>
              <a:rPr lang="ru-RU" sz="3200" dirty="0" err="1"/>
              <a:t>чого</a:t>
            </a:r>
            <a:r>
              <a:rPr lang="ru-RU" sz="3200" dirty="0"/>
              <a:t> вона </a:t>
            </a:r>
            <a:r>
              <a:rPr lang="ru-RU" sz="3200" dirty="0" err="1"/>
              <a:t>використовується</a:t>
            </a:r>
            <a:r>
              <a:rPr lang="ru-RU" sz="3200" dirty="0"/>
              <a:t> та як?</a:t>
            </a:r>
            <a:endParaRPr sz="3200" dirty="0">
              <a:solidFill>
                <a:schemeClr val="accent1"/>
              </a:solidFill>
              <a:latin typeface="Elephant" panose="02020904090505020303" pitchFamily="18" charset="0"/>
            </a:endParaRPr>
          </a:p>
        </p:txBody>
      </p:sp>
    </p:spTree>
    <p:extLst>
      <p:ext uri="{BB962C8B-B14F-4D97-AF65-F5344CB8AC3E}">
        <p14:creationId xmlns:p14="http://schemas.microsoft.com/office/powerpoint/2010/main" val="4030656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0"/>
          <p:cNvSpPr/>
          <p:nvPr/>
        </p:nvSpPr>
        <p:spPr>
          <a:xfrm>
            <a:off x="570600" y="1210350"/>
            <a:ext cx="8002800" cy="2940600"/>
          </a:xfrm>
          <a:prstGeom prst="roundRect">
            <a:avLst>
              <a:gd name="adj" fmla="val 11903"/>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a:extLst>
              <a:ext uri="{FF2B5EF4-FFF2-40B4-BE49-F238E27FC236}">
                <a16:creationId xmlns="" xmlns:a16="http://schemas.microsoft.com/office/drawing/2014/main" id="{412BD781-CF92-0CDE-7515-03E76BD484C1}"/>
              </a:ext>
            </a:extLst>
          </p:cNvPr>
          <p:cNvSpPr txBox="1"/>
          <p:nvPr/>
        </p:nvSpPr>
        <p:spPr>
          <a:xfrm>
            <a:off x="784860" y="1678454"/>
            <a:ext cx="7703820" cy="1631216"/>
          </a:xfrm>
          <a:prstGeom prst="rect">
            <a:avLst/>
          </a:prstGeom>
          <a:noFill/>
        </p:spPr>
        <p:txBody>
          <a:bodyPr wrap="square">
            <a:spAutoFit/>
          </a:bodyPr>
          <a:lstStyle/>
          <a:p>
            <a:r>
              <a:rPr lang="en-US" sz="2000" dirty="0">
                <a:solidFill>
                  <a:schemeClr val="dk1"/>
                </a:solidFill>
                <a:latin typeface="Bahnschrift" panose="020B0502040204020203" pitchFamily="34" charset="0"/>
              </a:rPr>
              <a:t>A mount operation in Linux is the process of attaching a device's file system to a specific point on the system in order to access data on that device. Once mounted, the data is available and can be viewed and edited. After you have finished working with the device, it should be unmounted for safety.</a:t>
            </a:r>
            <a:endParaRPr lang="aa-ET" sz="2000" dirty="0">
              <a:solidFill>
                <a:schemeClr val="dk1"/>
              </a:solidFill>
              <a:latin typeface="Bahnschrift" panose="020B0502040204020203" pitchFamily="34" charset="0"/>
            </a:endParaRPr>
          </a:p>
        </p:txBody>
      </p:sp>
    </p:spTree>
  </p:cSld>
  <p:clrMapOvr>
    <a:masterClrMapping/>
  </p:clrMapOvr>
</p:sld>
</file>

<file path=ppt/theme/theme1.xml><?xml version="1.0" encoding="utf-8"?>
<a:theme xmlns:a="http://schemas.openxmlformats.org/drawingml/2006/main" name="Technology Project Proposal Minitheme by Slidesgo">
  <a:themeElements>
    <a:clrScheme name="Simple Light">
      <a:dk1>
        <a:srgbClr val="FFFFFF"/>
      </a:dk1>
      <a:lt1>
        <a:srgbClr val="E0E0E0"/>
      </a:lt1>
      <a:dk2>
        <a:srgbClr val="666666"/>
      </a:dk2>
      <a:lt2>
        <a:srgbClr val="000000"/>
      </a:lt2>
      <a:accent1>
        <a:srgbClr val="96FFF3"/>
      </a:accent1>
      <a:accent2>
        <a:srgbClr val="8F1EA0"/>
      </a:accent2>
      <a:accent3>
        <a:srgbClr val="3DC6FF"/>
      </a:accent3>
      <a:accent4>
        <a:srgbClr val="2619AA"/>
      </a:accent4>
      <a:accent5>
        <a:srgbClr val="190057"/>
      </a:accent5>
      <a:accent6>
        <a:srgbClr val="F139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520</Words>
  <Application>Microsoft Office PowerPoint</Application>
  <PresentationFormat>Экран (16:9)</PresentationFormat>
  <Paragraphs>34</Paragraphs>
  <Slides>16</Slides>
  <Notes>16</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1</vt:i4>
      </vt:variant>
      <vt:variant>
        <vt:lpstr>Заголовки слайдов</vt:lpstr>
      </vt:variant>
      <vt:variant>
        <vt:i4>16</vt:i4>
      </vt:variant>
    </vt:vector>
  </HeadingPairs>
  <TitlesOfParts>
    <vt:vector size="28" baseType="lpstr">
      <vt:lpstr>Cascadia Code</vt:lpstr>
      <vt:lpstr>Bebas Neue</vt:lpstr>
      <vt:lpstr>Calibri</vt:lpstr>
      <vt:lpstr>Rockwell</vt:lpstr>
      <vt:lpstr>Bahnschrift SemiLight Condensed</vt:lpstr>
      <vt:lpstr>Modern Love</vt:lpstr>
      <vt:lpstr>Arial</vt:lpstr>
      <vt:lpstr>Elephant</vt:lpstr>
      <vt:lpstr>Oswald</vt:lpstr>
      <vt:lpstr>Bahnschrift</vt:lpstr>
      <vt:lpstr>DM Sans</vt:lpstr>
      <vt:lpstr>Technology Project Proposal Minitheme by Slidesgo</vt:lpstr>
      <vt:lpstr>WORK-CASE №5</vt:lpstr>
      <vt:lpstr>Consider the questions and answer them:</vt:lpstr>
      <vt:lpstr>При роботі з персональним комп’ютером дуже часто виникає необхідність підключати периферійне обладнання.  На прикладі принтера та флешки опишіть який механізм має ОС Linux для роботи з ними. (Виконав Чех І.В.)</vt:lpstr>
      <vt:lpstr>Automatic recognition:</vt:lpstr>
      <vt:lpstr>Working with the printer:</vt:lpstr>
      <vt:lpstr>Working with a flash drive:</vt:lpstr>
      <vt:lpstr>Mounted devices:</vt:lpstr>
      <vt:lpstr>В чому суть операції монтування, для чого вона використовується та як?</vt:lpstr>
      <vt:lpstr>Презентация PowerPoint</vt:lpstr>
      <vt:lpstr>В чому різниця при роботі з периферією у ОС Linux та ОС Windows?</vt:lpstr>
      <vt:lpstr>Презентация PowerPoint</vt:lpstr>
      <vt:lpstr>Презентация PowerPoint</vt:lpstr>
      <vt:lpstr> Підключіть до вашої віртуальної машини зі встановленою ОС Linux флешку та принтер (за можливості) та через графічний інтерфейс скопіюйте один файл з флешки на віртуальну машину та роздрукуйте його (такі ж самі дії повторіть, але з іншим файлом через команди в терміналі). (Виконав Дзизиль Д.Є.)</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WORK-CASE №5</dc:title>
  <dc:creator>PC</dc:creator>
  <cp:lastModifiedBy>PC</cp:lastModifiedBy>
  <cp:revision>9</cp:revision>
  <dcterms:modified xsi:type="dcterms:W3CDTF">2023-10-20T13:14:52Z</dcterms:modified>
</cp:coreProperties>
</file>